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51"/>
  </p:notesMasterIdLst>
  <p:sldIdLst>
    <p:sldId id="323" r:id="rId2"/>
    <p:sldId id="302" r:id="rId3"/>
    <p:sldId id="360" r:id="rId4"/>
    <p:sldId id="324" r:id="rId5"/>
    <p:sldId id="303" r:id="rId6"/>
    <p:sldId id="330" r:id="rId7"/>
    <p:sldId id="331" r:id="rId8"/>
    <p:sldId id="332" r:id="rId9"/>
    <p:sldId id="333" r:id="rId10"/>
    <p:sldId id="334" r:id="rId11"/>
    <p:sldId id="335" r:id="rId12"/>
    <p:sldId id="336" r:id="rId13"/>
    <p:sldId id="337" r:id="rId14"/>
    <p:sldId id="338" r:id="rId15"/>
    <p:sldId id="347" r:id="rId16"/>
    <p:sldId id="340" r:id="rId17"/>
    <p:sldId id="341" r:id="rId18"/>
    <p:sldId id="342" r:id="rId19"/>
    <p:sldId id="343" r:id="rId20"/>
    <p:sldId id="344" r:id="rId21"/>
    <p:sldId id="345" r:id="rId22"/>
    <p:sldId id="346" r:id="rId23"/>
    <p:sldId id="304" r:id="rId24"/>
    <p:sldId id="349" r:id="rId25"/>
    <p:sldId id="350" r:id="rId26"/>
    <p:sldId id="351" r:id="rId27"/>
    <p:sldId id="352" r:id="rId28"/>
    <p:sldId id="353" r:id="rId29"/>
    <p:sldId id="354" r:id="rId30"/>
    <p:sldId id="355" r:id="rId31"/>
    <p:sldId id="356" r:id="rId32"/>
    <p:sldId id="357" r:id="rId33"/>
    <p:sldId id="306" r:id="rId34"/>
    <p:sldId id="364" r:id="rId35"/>
    <p:sldId id="365" r:id="rId36"/>
    <p:sldId id="366" r:id="rId37"/>
    <p:sldId id="367" r:id="rId38"/>
    <p:sldId id="368" r:id="rId39"/>
    <p:sldId id="369" r:id="rId40"/>
    <p:sldId id="370" r:id="rId41"/>
    <p:sldId id="371" r:id="rId42"/>
    <p:sldId id="372" r:id="rId43"/>
    <p:sldId id="376" r:id="rId44"/>
    <p:sldId id="307" r:id="rId45"/>
    <p:sldId id="377" r:id="rId46"/>
    <p:sldId id="378" r:id="rId47"/>
    <p:sldId id="379" r:id="rId48"/>
    <p:sldId id="375" r:id="rId49"/>
    <p:sldId id="309" r:id="rId50"/>
  </p:sldIdLst>
  <p:sldSz cx="9144000" cy="6858000" type="screen4x3"/>
  <p:notesSz cx="6808788" cy="99409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29" autoAdjust="0"/>
  </p:normalViewPr>
  <p:slideViewPr>
    <p:cSldViewPr>
      <p:cViewPr varScale="1">
        <p:scale>
          <a:sx n="140" d="100"/>
          <a:sy n="140" d="100"/>
        </p:scale>
        <p:origin x="7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7E53D-E7DE-425A-A3A1-256176F3C055}" type="doc">
      <dgm:prSet loTypeId="urn:microsoft.com/office/officeart/2005/8/layout/hProcess9" loCatId="process" qsTypeId="urn:microsoft.com/office/officeart/2005/8/quickstyle/simple1" qsCatId="simple" csTypeId="urn:microsoft.com/office/officeart/2005/8/colors/accent1_2" csCatId="accent1" phldr="1"/>
      <dgm:spPr/>
    </dgm:pt>
    <dgm:pt modelId="{9238E6B9-3E8A-44A2-A66B-EEE0AC514948}">
      <dgm:prSet phldrT="[Tekst]"/>
      <dgm:spPr/>
      <dgm:t>
        <a:bodyPr/>
        <a:lstStyle/>
        <a:p>
          <a:r>
            <a:rPr lang="da-DK" dirty="0"/>
            <a:t>Varsel</a:t>
          </a:r>
        </a:p>
      </dgm:t>
    </dgm:pt>
    <dgm:pt modelId="{79339464-794E-471A-BE4D-8588F84B0435}" type="parTrans" cxnId="{B37A4400-D958-4C86-909D-B733FC3439B2}">
      <dgm:prSet/>
      <dgm:spPr/>
      <dgm:t>
        <a:bodyPr/>
        <a:lstStyle/>
        <a:p>
          <a:endParaRPr lang="da-DK"/>
        </a:p>
      </dgm:t>
    </dgm:pt>
    <dgm:pt modelId="{1E0B86DC-DD6D-45A8-B825-5CF127561121}" type="sibTrans" cxnId="{B37A4400-D958-4C86-909D-B733FC3439B2}">
      <dgm:prSet/>
      <dgm:spPr/>
      <dgm:t>
        <a:bodyPr/>
        <a:lstStyle/>
        <a:p>
          <a:endParaRPr lang="da-DK"/>
        </a:p>
      </dgm:t>
    </dgm:pt>
    <dgm:pt modelId="{A443F0FD-EFAE-4A95-BE36-58E9158AF83F}">
      <dgm:prSet phldrT="[Tekst]"/>
      <dgm:spPr/>
      <dgm:t>
        <a:bodyPr/>
        <a:lstStyle/>
        <a:p>
          <a:r>
            <a:rPr lang="da-DK" dirty="0"/>
            <a:t>Audit</a:t>
          </a:r>
        </a:p>
      </dgm:t>
    </dgm:pt>
    <dgm:pt modelId="{78423B8F-583A-4D59-92E4-89D8997A7B38}" type="parTrans" cxnId="{01A72B04-2B6B-4019-94EC-590D249E566F}">
      <dgm:prSet/>
      <dgm:spPr/>
      <dgm:t>
        <a:bodyPr/>
        <a:lstStyle/>
        <a:p>
          <a:endParaRPr lang="da-DK"/>
        </a:p>
      </dgm:t>
    </dgm:pt>
    <dgm:pt modelId="{C7B1DBA5-A487-465C-AE66-172891726BC3}" type="sibTrans" cxnId="{01A72B04-2B6B-4019-94EC-590D249E566F}">
      <dgm:prSet/>
      <dgm:spPr/>
      <dgm:t>
        <a:bodyPr/>
        <a:lstStyle/>
        <a:p>
          <a:endParaRPr lang="da-DK"/>
        </a:p>
      </dgm:t>
    </dgm:pt>
    <dgm:pt modelId="{025066A4-D0FA-4907-8EBC-1741CEE36CDB}">
      <dgm:prSet phldrT="[Tekst]"/>
      <dgm:spPr/>
      <dgm:t>
        <a:bodyPr/>
        <a:lstStyle/>
        <a:p>
          <a:r>
            <a:rPr lang="da-DK" dirty="0"/>
            <a:t>Rapport</a:t>
          </a:r>
        </a:p>
      </dgm:t>
    </dgm:pt>
    <dgm:pt modelId="{7B3F0F42-CE70-4514-BC3C-435D9A6D75B9}" type="parTrans" cxnId="{AA30C03A-8807-4916-91CF-A033ADF7B980}">
      <dgm:prSet/>
      <dgm:spPr/>
      <dgm:t>
        <a:bodyPr/>
        <a:lstStyle/>
        <a:p>
          <a:endParaRPr lang="da-DK"/>
        </a:p>
      </dgm:t>
    </dgm:pt>
    <dgm:pt modelId="{B8074E49-32BC-4239-A359-6C2CF05F8FC4}" type="sibTrans" cxnId="{AA30C03A-8807-4916-91CF-A033ADF7B980}">
      <dgm:prSet/>
      <dgm:spPr/>
      <dgm:t>
        <a:bodyPr/>
        <a:lstStyle/>
        <a:p>
          <a:endParaRPr lang="da-DK"/>
        </a:p>
      </dgm:t>
    </dgm:pt>
    <dgm:pt modelId="{8EA6AAC4-584B-49E0-A2B0-AA369AA97E11}" type="pres">
      <dgm:prSet presAssocID="{6377E53D-E7DE-425A-A3A1-256176F3C055}" presName="CompostProcess" presStyleCnt="0">
        <dgm:presLayoutVars>
          <dgm:dir/>
          <dgm:resizeHandles val="exact"/>
        </dgm:presLayoutVars>
      </dgm:prSet>
      <dgm:spPr/>
    </dgm:pt>
    <dgm:pt modelId="{91778AC8-DA6F-42DC-BBDD-784A0093D595}" type="pres">
      <dgm:prSet presAssocID="{6377E53D-E7DE-425A-A3A1-256176F3C055}" presName="arrow" presStyleLbl="bgShp" presStyleIdx="0" presStyleCnt="1"/>
      <dgm:spPr/>
    </dgm:pt>
    <dgm:pt modelId="{E82AE786-BBC4-4108-9711-B3AC5FBE4E50}" type="pres">
      <dgm:prSet presAssocID="{6377E53D-E7DE-425A-A3A1-256176F3C055}" presName="linearProcess" presStyleCnt="0"/>
      <dgm:spPr/>
    </dgm:pt>
    <dgm:pt modelId="{4729E9D9-B680-4C43-A8FF-B4E548BE1533}" type="pres">
      <dgm:prSet presAssocID="{9238E6B9-3E8A-44A2-A66B-EEE0AC514948}" presName="textNode" presStyleLbl="node1" presStyleIdx="0" presStyleCnt="3">
        <dgm:presLayoutVars>
          <dgm:bulletEnabled val="1"/>
        </dgm:presLayoutVars>
      </dgm:prSet>
      <dgm:spPr/>
    </dgm:pt>
    <dgm:pt modelId="{402A2B26-2711-467C-A435-F2A564D36086}" type="pres">
      <dgm:prSet presAssocID="{1E0B86DC-DD6D-45A8-B825-5CF127561121}" presName="sibTrans" presStyleCnt="0"/>
      <dgm:spPr/>
    </dgm:pt>
    <dgm:pt modelId="{9174B5E0-128C-4377-8A67-B8B451B6BC8D}" type="pres">
      <dgm:prSet presAssocID="{A443F0FD-EFAE-4A95-BE36-58E9158AF83F}" presName="textNode" presStyleLbl="node1" presStyleIdx="1" presStyleCnt="3">
        <dgm:presLayoutVars>
          <dgm:bulletEnabled val="1"/>
        </dgm:presLayoutVars>
      </dgm:prSet>
      <dgm:spPr/>
    </dgm:pt>
    <dgm:pt modelId="{B734E679-7C53-4F8F-BDD4-6B4CD083A0A7}" type="pres">
      <dgm:prSet presAssocID="{C7B1DBA5-A487-465C-AE66-172891726BC3}" presName="sibTrans" presStyleCnt="0"/>
      <dgm:spPr/>
    </dgm:pt>
    <dgm:pt modelId="{5AD757D2-4597-498A-B56E-8E923386F259}" type="pres">
      <dgm:prSet presAssocID="{025066A4-D0FA-4907-8EBC-1741CEE36CDB}" presName="textNode" presStyleLbl="node1" presStyleIdx="2" presStyleCnt="3">
        <dgm:presLayoutVars>
          <dgm:bulletEnabled val="1"/>
        </dgm:presLayoutVars>
      </dgm:prSet>
      <dgm:spPr/>
    </dgm:pt>
  </dgm:ptLst>
  <dgm:cxnLst>
    <dgm:cxn modelId="{B37A4400-D958-4C86-909D-B733FC3439B2}" srcId="{6377E53D-E7DE-425A-A3A1-256176F3C055}" destId="{9238E6B9-3E8A-44A2-A66B-EEE0AC514948}" srcOrd="0" destOrd="0" parTransId="{79339464-794E-471A-BE4D-8588F84B0435}" sibTransId="{1E0B86DC-DD6D-45A8-B825-5CF127561121}"/>
    <dgm:cxn modelId="{01A72B04-2B6B-4019-94EC-590D249E566F}" srcId="{6377E53D-E7DE-425A-A3A1-256176F3C055}" destId="{A443F0FD-EFAE-4A95-BE36-58E9158AF83F}" srcOrd="1" destOrd="0" parTransId="{78423B8F-583A-4D59-92E4-89D8997A7B38}" sibTransId="{C7B1DBA5-A487-465C-AE66-172891726BC3}"/>
    <dgm:cxn modelId="{EF77E22E-552C-48B1-88B4-24E183215B3B}" type="presOf" srcId="{025066A4-D0FA-4907-8EBC-1741CEE36CDB}" destId="{5AD757D2-4597-498A-B56E-8E923386F259}" srcOrd="0" destOrd="0" presId="urn:microsoft.com/office/officeart/2005/8/layout/hProcess9"/>
    <dgm:cxn modelId="{AA30C03A-8807-4916-91CF-A033ADF7B980}" srcId="{6377E53D-E7DE-425A-A3A1-256176F3C055}" destId="{025066A4-D0FA-4907-8EBC-1741CEE36CDB}" srcOrd="2" destOrd="0" parTransId="{7B3F0F42-CE70-4514-BC3C-435D9A6D75B9}" sibTransId="{B8074E49-32BC-4239-A359-6C2CF05F8FC4}"/>
    <dgm:cxn modelId="{4A4CAA5C-9132-4923-B309-86FA94D10F6A}" type="presOf" srcId="{6377E53D-E7DE-425A-A3A1-256176F3C055}" destId="{8EA6AAC4-584B-49E0-A2B0-AA369AA97E11}" srcOrd="0" destOrd="0" presId="urn:microsoft.com/office/officeart/2005/8/layout/hProcess9"/>
    <dgm:cxn modelId="{01493B75-C363-43B8-828B-EDCD8A9A8B59}" type="presOf" srcId="{A443F0FD-EFAE-4A95-BE36-58E9158AF83F}" destId="{9174B5E0-128C-4377-8A67-B8B451B6BC8D}" srcOrd="0" destOrd="0" presId="urn:microsoft.com/office/officeart/2005/8/layout/hProcess9"/>
    <dgm:cxn modelId="{772FE8B9-A59B-4B8E-9714-B9DE287DF4BA}" type="presOf" srcId="{9238E6B9-3E8A-44A2-A66B-EEE0AC514948}" destId="{4729E9D9-B680-4C43-A8FF-B4E548BE1533}" srcOrd="0" destOrd="0" presId="urn:microsoft.com/office/officeart/2005/8/layout/hProcess9"/>
    <dgm:cxn modelId="{2EC182FD-84DC-4F9C-82E0-39EC0DD43D34}" type="presParOf" srcId="{8EA6AAC4-584B-49E0-A2B0-AA369AA97E11}" destId="{91778AC8-DA6F-42DC-BBDD-784A0093D595}" srcOrd="0" destOrd="0" presId="urn:microsoft.com/office/officeart/2005/8/layout/hProcess9"/>
    <dgm:cxn modelId="{BAA79AD3-A072-4C98-8E29-1603D2F24869}" type="presParOf" srcId="{8EA6AAC4-584B-49E0-A2B0-AA369AA97E11}" destId="{E82AE786-BBC4-4108-9711-B3AC5FBE4E50}" srcOrd="1" destOrd="0" presId="urn:microsoft.com/office/officeart/2005/8/layout/hProcess9"/>
    <dgm:cxn modelId="{2C519518-551C-4F24-8146-1DCA9B321C31}" type="presParOf" srcId="{E82AE786-BBC4-4108-9711-B3AC5FBE4E50}" destId="{4729E9D9-B680-4C43-A8FF-B4E548BE1533}" srcOrd="0" destOrd="0" presId="urn:microsoft.com/office/officeart/2005/8/layout/hProcess9"/>
    <dgm:cxn modelId="{2722B42A-DF60-4500-AD77-D73D331F84B8}" type="presParOf" srcId="{E82AE786-BBC4-4108-9711-B3AC5FBE4E50}" destId="{402A2B26-2711-467C-A435-F2A564D36086}" srcOrd="1" destOrd="0" presId="urn:microsoft.com/office/officeart/2005/8/layout/hProcess9"/>
    <dgm:cxn modelId="{06A176A7-E480-4B62-ADBA-438C9F7E28CD}" type="presParOf" srcId="{E82AE786-BBC4-4108-9711-B3AC5FBE4E50}" destId="{9174B5E0-128C-4377-8A67-B8B451B6BC8D}" srcOrd="2" destOrd="0" presId="urn:microsoft.com/office/officeart/2005/8/layout/hProcess9"/>
    <dgm:cxn modelId="{9BED6CCA-E266-4E64-83B5-FC78C882B995}" type="presParOf" srcId="{E82AE786-BBC4-4108-9711-B3AC5FBE4E50}" destId="{B734E679-7C53-4F8F-BDD4-6B4CD083A0A7}" srcOrd="3" destOrd="0" presId="urn:microsoft.com/office/officeart/2005/8/layout/hProcess9"/>
    <dgm:cxn modelId="{DB3A75DC-8082-4812-A622-49E0F754BC08}" type="presParOf" srcId="{E82AE786-BBC4-4108-9711-B3AC5FBE4E50}" destId="{5AD757D2-4597-498A-B56E-8E923386F25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0D723-D2B9-4F62-AE9F-D5618E8C961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da-DK"/>
        </a:p>
      </dgm:t>
    </dgm:pt>
    <dgm:pt modelId="{83ECCE90-551A-4CCB-868D-DD6E2F236CEC}">
      <dgm:prSet phldrT="[Tekst]"/>
      <dgm:spPr/>
      <dgm:t>
        <a:bodyPr/>
        <a:lstStyle/>
        <a:p>
          <a:r>
            <a:rPr lang="da-DK" dirty="0"/>
            <a:t>Åbningsmøde</a:t>
          </a:r>
        </a:p>
      </dgm:t>
    </dgm:pt>
    <dgm:pt modelId="{433263B4-8CF3-4BC6-965C-1156016AE18A}" type="parTrans" cxnId="{92C5212D-77BD-4EFF-B5DF-D0A8B22677B8}">
      <dgm:prSet/>
      <dgm:spPr/>
      <dgm:t>
        <a:bodyPr/>
        <a:lstStyle/>
        <a:p>
          <a:endParaRPr lang="da-DK"/>
        </a:p>
      </dgm:t>
    </dgm:pt>
    <dgm:pt modelId="{8EEA789E-CDB4-4343-A949-B74417E81451}" type="sibTrans" cxnId="{92C5212D-77BD-4EFF-B5DF-D0A8B22677B8}">
      <dgm:prSet/>
      <dgm:spPr/>
      <dgm:t>
        <a:bodyPr/>
        <a:lstStyle/>
        <a:p>
          <a:endParaRPr lang="da-DK"/>
        </a:p>
      </dgm:t>
    </dgm:pt>
    <dgm:pt modelId="{BAE33782-BA2A-447B-88D0-B88207148E9F}">
      <dgm:prSet phldrT="[Tekst]"/>
      <dgm:spPr/>
      <dgm:t>
        <a:bodyPr/>
        <a:lstStyle/>
        <a:p>
          <a:r>
            <a:rPr lang="da-DK" dirty="0"/>
            <a:t>Interview</a:t>
          </a:r>
        </a:p>
      </dgm:t>
    </dgm:pt>
    <dgm:pt modelId="{8CDBB0C5-BEFC-413C-9DF1-26714BF1E19D}" type="parTrans" cxnId="{3D667F7E-5970-4BFC-93A4-A426A606D80D}">
      <dgm:prSet/>
      <dgm:spPr/>
      <dgm:t>
        <a:bodyPr/>
        <a:lstStyle/>
        <a:p>
          <a:endParaRPr lang="da-DK"/>
        </a:p>
      </dgm:t>
    </dgm:pt>
    <dgm:pt modelId="{D61FC027-948A-4682-8A10-C69E69FA5332}" type="sibTrans" cxnId="{3D667F7E-5970-4BFC-93A4-A426A606D80D}">
      <dgm:prSet/>
      <dgm:spPr/>
      <dgm:t>
        <a:bodyPr/>
        <a:lstStyle/>
        <a:p>
          <a:endParaRPr lang="da-DK"/>
        </a:p>
      </dgm:t>
    </dgm:pt>
    <dgm:pt modelId="{02900319-730A-45D8-9DAD-4097FE97E1B0}">
      <dgm:prSet phldrT="[Tekst]"/>
      <dgm:spPr/>
      <dgm:t>
        <a:bodyPr/>
        <a:lstStyle/>
        <a:p>
          <a:r>
            <a:rPr lang="da-DK" dirty="0"/>
            <a:t>Afslutningsmøde</a:t>
          </a:r>
        </a:p>
      </dgm:t>
    </dgm:pt>
    <dgm:pt modelId="{48F35A6A-A58B-44F6-919A-87AA260F95BD}" type="parTrans" cxnId="{A1DDF90B-91FC-4EA0-856A-6AFF5B469899}">
      <dgm:prSet/>
      <dgm:spPr/>
      <dgm:t>
        <a:bodyPr/>
        <a:lstStyle/>
        <a:p>
          <a:endParaRPr lang="da-DK"/>
        </a:p>
      </dgm:t>
    </dgm:pt>
    <dgm:pt modelId="{41A9F3BD-FC5D-4217-A680-B36C7B6462CD}" type="sibTrans" cxnId="{A1DDF90B-91FC-4EA0-856A-6AFF5B469899}">
      <dgm:prSet/>
      <dgm:spPr/>
      <dgm:t>
        <a:bodyPr/>
        <a:lstStyle/>
        <a:p>
          <a:endParaRPr lang="da-DK"/>
        </a:p>
      </dgm:t>
    </dgm:pt>
    <dgm:pt modelId="{C11E2550-A33E-401C-B6F8-9D0DD6F1DD3A}" type="pres">
      <dgm:prSet presAssocID="{BFF0D723-D2B9-4F62-AE9F-D5618E8C9617}" presName="Name0" presStyleCnt="0">
        <dgm:presLayoutVars>
          <dgm:chMax val="7"/>
          <dgm:chPref val="7"/>
          <dgm:dir/>
          <dgm:animLvl val="lvl"/>
        </dgm:presLayoutVars>
      </dgm:prSet>
      <dgm:spPr/>
    </dgm:pt>
    <dgm:pt modelId="{F48F691E-5324-48D3-8236-E3523122A3B9}" type="pres">
      <dgm:prSet presAssocID="{83ECCE90-551A-4CCB-868D-DD6E2F236CEC}" presName="Accent1" presStyleCnt="0"/>
      <dgm:spPr/>
    </dgm:pt>
    <dgm:pt modelId="{91DCFED6-F09C-4138-AA61-9DB40EB18CD7}" type="pres">
      <dgm:prSet presAssocID="{83ECCE90-551A-4CCB-868D-DD6E2F236CEC}" presName="Accent" presStyleLbl="node1" presStyleIdx="0" presStyleCnt="3"/>
      <dgm:spPr/>
    </dgm:pt>
    <dgm:pt modelId="{942B238E-2375-459C-89D2-CAAAE39D2B81}" type="pres">
      <dgm:prSet presAssocID="{83ECCE90-551A-4CCB-868D-DD6E2F236CEC}" presName="Parent1" presStyleLbl="revTx" presStyleIdx="0" presStyleCnt="3">
        <dgm:presLayoutVars>
          <dgm:chMax val="1"/>
          <dgm:chPref val="1"/>
          <dgm:bulletEnabled val="1"/>
        </dgm:presLayoutVars>
      </dgm:prSet>
      <dgm:spPr/>
    </dgm:pt>
    <dgm:pt modelId="{B19B69A9-955C-4B88-9203-785211A07AF5}" type="pres">
      <dgm:prSet presAssocID="{BAE33782-BA2A-447B-88D0-B88207148E9F}" presName="Accent2" presStyleCnt="0"/>
      <dgm:spPr/>
    </dgm:pt>
    <dgm:pt modelId="{2C7A93DE-44D5-407E-8736-38F823C7AA94}" type="pres">
      <dgm:prSet presAssocID="{BAE33782-BA2A-447B-88D0-B88207148E9F}" presName="Accent" presStyleLbl="node1" presStyleIdx="1" presStyleCnt="3"/>
      <dgm:spPr/>
    </dgm:pt>
    <dgm:pt modelId="{FC46FD53-FCBC-44D5-AE27-751418F942D9}" type="pres">
      <dgm:prSet presAssocID="{BAE33782-BA2A-447B-88D0-B88207148E9F}" presName="Parent2" presStyleLbl="revTx" presStyleIdx="1" presStyleCnt="3">
        <dgm:presLayoutVars>
          <dgm:chMax val="1"/>
          <dgm:chPref val="1"/>
          <dgm:bulletEnabled val="1"/>
        </dgm:presLayoutVars>
      </dgm:prSet>
      <dgm:spPr/>
    </dgm:pt>
    <dgm:pt modelId="{823014DF-59CD-4250-97CC-CB543B8F87DC}" type="pres">
      <dgm:prSet presAssocID="{02900319-730A-45D8-9DAD-4097FE97E1B0}" presName="Accent3" presStyleCnt="0"/>
      <dgm:spPr/>
    </dgm:pt>
    <dgm:pt modelId="{2EC6059D-851E-43B7-97BE-E57F58ABD313}" type="pres">
      <dgm:prSet presAssocID="{02900319-730A-45D8-9DAD-4097FE97E1B0}" presName="Accent" presStyleLbl="node1" presStyleIdx="2" presStyleCnt="3"/>
      <dgm:spPr/>
    </dgm:pt>
    <dgm:pt modelId="{889BC724-49C4-4600-A610-08DAC36EA92C}" type="pres">
      <dgm:prSet presAssocID="{02900319-730A-45D8-9DAD-4097FE97E1B0}" presName="Parent3" presStyleLbl="revTx" presStyleIdx="2" presStyleCnt="3">
        <dgm:presLayoutVars>
          <dgm:chMax val="1"/>
          <dgm:chPref val="1"/>
          <dgm:bulletEnabled val="1"/>
        </dgm:presLayoutVars>
      </dgm:prSet>
      <dgm:spPr/>
    </dgm:pt>
  </dgm:ptLst>
  <dgm:cxnLst>
    <dgm:cxn modelId="{A1DDF90B-91FC-4EA0-856A-6AFF5B469899}" srcId="{BFF0D723-D2B9-4F62-AE9F-D5618E8C9617}" destId="{02900319-730A-45D8-9DAD-4097FE97E1B0}" srcOrd="2" destOrd="0" parTransId="{48F35A6A-A58B-44F6-919A-87AA260F95BD}" sibTransId="{41A9F3BD-FC5D-4217-A680-B36C7B6462CD}"/>
    <dgm:cxn modelId="{92C5212D-77BD-4EFF-B5DF-D0A8B22677B8}" srcId="{BFF0D723-D2B9-4F62-AE9F-D5618E8C9617}" destId="{83ECCE90-551A-4CCB-868D-DD6E2F236CEC}" srcOrd="0" destOrd="0" parTransId="{433263B4-8CF3-4BC6-965C-1156016AE18A}" sibTransId="{8EEA789E-CDB4-4343-A949-B74417E81451}"/>
    <dgm:cxn modelId="{D721EA5F-11D0-4ECB-AC28-ADFB24C9D63F}" type="presOf" srcId="{BFF0D723-D2B9-4F62-AE9F-D5618E8C9617}" destId="{C11E2550-A33E-401C-B6F8-9D0DD6F1DD3A}" srcOrd="0" destOrd="0" presId="urn:microsoft.com/office/officeart/2009/layout/CircleArrowProcess"/>
    <dgm:cxn modelId="{3D667F7E-5970-4BFC-93A4-A426A606D80D}" srcId="{BFF0D723-D2B9-4F62-AE9F-D5618E8C9617}" destId="{BAE33782-BA2A-447B-88D0-B88207148E9F}" srcOrd="1" destOrd="0" parTransId="{8CDBB0C5-BEFC-413C-9DF1-26714BF1E19D}" sibTransId="{D61FC027-948A-4682-8A10-C69E69FA5332}"/>
    <dgm:cxn modelId="{9F3DB29F-0141-4478-BD41-AD7A953F8174}" type="presOf" srcId="{83ECCE90-551A-4CCB-868D-DD6E2F236CEC}" destId="{942B238E-2375-459C-89D2-CAAAE39D2B81}" srcOrd="0" destOrd="0" presId="urn:microsoft.com/office/officeart/2009/layout/CircleArrowProcess"/>
    <dgm:cxn modelId="{3309FCC2-BD5F-4F31-A2BB-830B29B7E976}" type="presOf" srcId="{02900319-730A-45D8-9DAD-4097FE97E1B0}" destId="{889BC724-49C4-4600-A610-08DAC36EA92C}" srcOrd="0" destOrd="0" presId="urn:microsoft.com/office/officeart/2009/layout/CircleArrowProcess"/>
    <dgm:cxn modelId="{E97FFDE6-AAAB-44CD-98E9-0BCCA43AF625}" type="presOf" srcId="{BAE33782-BA2A-447B-88D0-B88207148E9F}" destId="{FC46FD53-FCBC-44D5-AE27-751418F942D9}" srcOrd="0" destOrd="0" presId="urn:microsoft.com/office/officeart/2009/layout/CircleArrowProcess"/>
    <dgm:cxn modelId="{ABCD21B6-6B40-46DD-8BDD-89FDD45F4BBC}" type="presParOf" srcId="{C11E2550-A33E-401C-B6F8-9D0DD6F1DD3A}" destId="{F48F691E-5324-48D3-8236-E3523122A3B9}" srcOrd="0" destOrd="0" presId="urn:microsoft.com/office/officeart/2009/layout/CircleArrowProcess"/>
    <dgm:cxn modelId="{A435CDC3-2548-4196-BEC2-897CD9413B64}" type="presParOf" srcId="{F48F691E-5324-48D3-8236-E3523122A3B9}" destId="{91DCFED6-F09C-4138-AA61-9DB40EB18CD7}" srcOrd="0" destOrd="0" presId="urn:microsoft.com/office/officeart/2009/layout/CircleArrowProcess"/>
    <dgm:cxn modelId="{F801AADB-8A00-4F7D-B91D-B30A67AEBF7B}" type="presParOf" srcId="{C11E2550-A33E-401C-B6F8-9D0DD6F1DD3A}" destId="{942B238E-2375-459C-89D2-CAAAE39D2B81}" srcOrd="1" destOrd="0" presId="urn:microsoft.com/office/officeart/2009/layout/CircleArrowProcess"/>
    <dgm:cxn modelId="{B2A00ADE-37BA-4696-98E9-1DBADE48D63E}" type="presParOf" srcId="{C11E2550-A33E-401C-B6F8-9D0DD6F1DD3A}" destId="{B19B69A9-955C-4B88-9203-785211A07AF5}" srcOrd="2" destOrd="0" presId="urn:microsoft.com/office/officeart/2009/layout/CircleArrowProcess"/>
    <dgm:cxn modelId="{DC93C76C-CC7F-4875-90EA-C3BE749E4111}" type="presParOf" srcId="{B19B69A9-955C-4B88-9203-785211A07AF5}" destId="{2C7A93DE-44D5-407E-8736-38F823C7AA94}" srcOrd="0" destOrd="0" presId="urn:microsoft.com/office/officeart/2009/layout/CircleArrowProcess"/>
    <dgm:cxn modelId="{F81AA4DE-E82B-4BA8-89B3-04A889B01EBA}" type="presParOf" srcId="{C11E2550-A33E-401C-B6F8-9D0DD6F1DD3A}" destId="{FC46FD53-FCBC-44D5-AE27-751418F942D9}" srcOrd="3" destOrd="0" presId="urn:microsoft.com/office/officeart/2009/layout/CircleArrowProcess"/>
    <dgm:cxn modelId="{741BC83E-2ED3-4159-878D-3F12F374B4A4}" type="presParOf" srcId="{C11E2550-A33E-401C-B6F8-9D0DD6F1DD3A}" destId="{823014DF-59CD-4250-97CC-CB543B8F87DC}" srcOrd="4" destOrd="0" presId="urn:microsoft.com/office/officeart/2009/layout/CircleArrowProcess"/>
    <dgm:cxn modelId="{EC79E843-881F-4003-818D-C0615E138BAF}" type="presParOf" srcId="{823014DF-59CD-4250-97CC-CB543B8F87DC}" destId="{2EC6059D-851E-43B7-97BE-E57F58ABD313}" srcOrd="0" destOrd="0" presId="urn:microsoft.com/office/officeart/2009/layout/CircleArrowProcess"/>
    <dgm:cxn modelId="{27577C4D-32F7-4AF7-8906-81266DD9BB7F}" type="presParOf" srcId="{C11E2550-A33E-401C-B6F8-9D0DD6F1DD3A}" destId="{889BC724-49C4-4600-A610-08DAC36EA92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34E03-30B5-4F51-9AC9-0FE2D412B557}" type="doc">
      <dgm:prSet loTypeId="urn:microsoft.com/office/officeart/2005/8/layout/chevron1" loCatId="process" qsTypeId="urn:microsoft.com/office/officeart/2005/8/quickstyle/3d1" qsCatId="3D" csTypeId="urn:microsoft.com/office/officeart/2005/8/colors/colorful4" csCatId="colorful" phldr="1"/>
      <dgm:spPr/>
    </dgm:pt>
    <dgm:pt modelId="{A53ECCA8-F42F-4EB5-BDBD-B4448BEA16F0}">
      <dgm:prSet phldrT="[Teks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Program</a:t>
          </a:r>
        </a:p>
      </dgm:t>
    </dgm:pt>
    <dgm:pt modelId="{0EE44AD3-E167-4339-A9E6-30090B6146C2}" type="parTrans" cxnId="{41291EE6-1860-4B3F-B8CA-9BBFBE852192}">
      <dgm:prSet/>
      <dgm:spPr/>
      <dgm:t>
        <a:bodyPr/>
        <a:lstStyle/>
        <a:p>
          <a:endParaRPr lang="da-DK"/>
        </a:p>
      </dgm:t>
    </dgm:pt>
    <dgm:pt modelId="{8853F811-9579-4CD0-AF5D-74CABBE96A14}" type="sibTrans" cxnId="{41291EE6-1860-4B3F-B8CA-9BBFBE852192}">
      <dgm:prSet/>
      <dgm:spPr/>
      <dgm:t>
        <a:bodyPr/>
        <a:lstStyle/>
        <a:p>
          <a:endParaRPr lang="da-DK"/>
        </a:p>
      </dgm:t>
    </dgm:pt>
    <dgm:pt modelId="{92ADBCAA-8CAD-49E0-8DC0-E4CBA7C43EBC}">
      <dgm:prSet phldrT="[Teks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Udførelse</a:t>
          </a:r>
        </a:p>
      </dgm:t>
    </dgm:pt>
    <dgm:pt modelId="{4EC7E30A-AA8C-4903-8DB7-51C1AF3DDC17}" type="parTrans" cxnId="{BF2DA070-0704-4FB6-BD92-38780E00A3A6}">
      <dgm:prSet/>
      <dgm:spPr/>
      <dgm:t>
        <a:bodyPr/>
        <a:lstStyle/>
        <a:p>
          <a:endParaRPr lang="da-DK"/>
        </a:p>
      </dgm:t>
    </dgm:pt>
    <dgm:pt modelId="{97C0E825-7B00-4C12-BE92-A5BAB88B99A5}" type="sibTrans" cxnId="{BF2DA070-0704-4FB6-BD92-38780E00A3A6}">
      <dgm:prSet/>
      <dgm:spPr/>
      <dgm:t>
        <a:bodyPr/>
        <a:lstStyle/>
        <a:p>
          <a:endParaRPr lang="da-DK"/>
        </a:p>
      </dgm:t>
    </dgm:pt>
    <dgm:pt modelId="{88B5805D-93DA-4484-B0FE-06A1161AF9CF}">
      <dgm:prSe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Definition</a:t>
          </a:r>
        </a:p>
      </dgm:t>
    </dgm:pt>
    <dgm:pt modelId="{897231D5-0298-45EF-A6B8-BA1582162025}" type="parTrans" cxnId="{7E05FA72-AC80-4F5C-AD5A-9D52C5410625}">
      <dgm:prSet/>
      <dgm:spPr/>
      <dgm:t>
        <a:bodyPr/>
        <a:lstStyle/>
        <a:p>
          <a:endParaRPr lang="da-DK"/>
        </a:p>
      </dgm:t>
    </dgm:pt>
    <dgm:pt modelId="{D04ADCD7-4DF5-4B1E-9C54-8F12AE43E1C4}" type="sibTrans" cxnId="{7E05FA72-AC80-4F5C-AD5A-9D52C5410625}">
      <dgm:prSet/>
      <dgm:spPr/>
      <dgm:t>
        <a:bodyPr/>
        <a:lstStyle/>
        <a:p>
          <a:endParaRPr lang="da-DK"/>
        </a:p>
      </dgm:t>
    </dgm:pt>
    <dgm:pt modelId="{98AEA09C-371E-4C93-9DB0-94FEB996D314}">
      <dgm:prSe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Projektering</a:t>
          </a:r>
        </a:p>
      </dgm:t>
    </dgm:pt>
    <dgm:pt modelId="{CDCF79D1-EF73-44F3-B2DD-B46D89429791}" type="parTrans" cxnId="{3434D61B-DBBC-48A3-A749-4B2539F29BF2}">
      <dgm:prSet/>
      <dgm:spPr/>
      <dgm:t>
        <a:bodyPr/>
        <a:lstStyle/>
        <a:p>
          <a:endParaRPr lang="da-DK"/>
        </a:p>
      </dgm:t>
    </dgm:pt>
    <dgm:pt modelId="{EB9902CA-22CB-4041-A214-E890A7B7AE16}" type="sibTrans" cxnId="{3434D61B-DBBC-48A3-A749-4B2539F29BF2}">
      <dgm:prSet/>
      <dgm:spPr/>
      <dgm:t>
        <a:bodyPr/>
        <a:lstStyle/>
        <a:p>
          <a:endParaRPr lang="da-DK"/>
        </a:p>
      </dgm:t>
    </dgm:pt>
    <dgm:pt modelId="{B8C0C3CB-03DA-4C56-A10D-5867E2B4FE0D}">
      <dgm:prSe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Ibrugtagning</a:t>
          </a:r>
        </a:p>
      </dgm:t>
    </dgm:pt>
    <dgm:pt modelId="{41DD656F-9BBF-4F52-BF39-3AD67D4FA4BA}" type="parTrans" cxnId="{A777EA26-6056-4C15-87E6-556FF1523050}">
      <dgm:prSet/>
      <dgm:spPr/>
      <dgm:t>
        <a:bodyPr/>
        <a:lstStyle/>
        <a:p>
          <a:endParaRPr lang="da-DK"/>
        </a:p>
      </dgm:t>
    </dgm:pt>
    <dgm:pt modelId="{22E469AB-863C-4607-B4D6-02EA994FAC41}" type="sibTrans" cxnId="{A777EA26-6056-4C15-87E6-556FF1523050}">
      <dgm:prSet/>
      <dgm:spPr/>
      <dgm:t>
        <a:bodyPr/>
        <a:lstStyle/>
        <a:p>
          <a:endParaRPr lang="da-DK"/>
        </a:p>
      </dgm:t>
    </dgm:pt>
    <dgm:pt modelId="{FA9B4909-CE83-4164-A258-A9CCA80258B8}">
      <dgm:prSe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Afslutning</a:t>
          </a:r>
        </a:p>
      </dgm:t>
    </dgm:pt>
    <dgm:pt modelId="{F3CF5F86-5C60-4996-9EA7-B331A4E91D85}" type="parTrans" cxnId="{16E95C34-9FD3-49B0-935A-7605B43C8EFB}">
      <dgm:prSet/>
      <dgm:spPr/>
      <dgm:t>
        <a:bodyPr/>
        <a:lstStyle/>
        <a:p>
          <a:endParaRPr lang="da-DK"/>
        </a:p>
      </dgm:t>
    </dgm:pt>
    <dgm:pt modelId="{42977F04-BEAE-4E06-95D5-528CEDE92AE1}" type="sibTrans" cxnId="{16E95C34-9FD3-49B0-935A-7605B43C8EFB}">
      <dgm:prSet/>
      <dgm:spPr/>
      <dgm:t>
        <a:bodyPr/>
        <a:lstStyle/>
        <a:p>
          <a:endParaRPr lang="da-DK"/>
        </a:p>
      </dgm:t>
    </dgm:pt>
    <dgm:pt modelId="{F83BDF82-6E57-4032-A4C0-792221ABAA34}" type="pres">
      <dgm:prSet presAssocID="{FFD34E03-30B5-4F51-9AC9-0FE2D412B557}" presName="Name0" presStyleCnt="0">
        <dgm:presLayoutVars>
          <dgm:dir/>
          <dgm:animLvl val="lvl"/>
          <dgm:resizeHandles val="exact"/>
        </dgm:presLayoutVars>
      </dgm:prSet>
      <dgm:spPr/>
    </dgm:pt>
    <dgm:pt modelId="{681135E6-36A9-41E7-8838-5E0B867FB08E}" type="pres">
      <dgm:prSet presAssocID="{88B5805D-93DA-4484-B0FE-06A1161AF9CF}" presName="parTxOnly" presStyleLbl="node1" presStyleIdx="0" presStyleCnt="6">
        <dgm:presLayoutVars>
          <dgm:chMax val="0"/>
          <dgm:chPref val="0"/>
          <dgm:bulletEnabled val="1"/>
        </dgm:presLayoutVars>
      </dgm:prSet>
      <dgm:spPr/>
    </dgm:pt>
    <dgm:pt modelId="{BA28E125-6D33-45BD-A645-6F36BB799E1B}" type="pres">
      <dgm:prSet presAssocID="{D04ADCD7-4DF5-4B1E-9C54-8F12AE43E1C4}" presName="parTxOnlySpace" presStyleCnt="0"/>
      <dgm:spPr>
        <a:scene3d>
          <a:camera prst="orthographicFront"/>
          <a:lightRig rig="threePt" dir="t"/>
        </a:scene3d>
        <a:sp3d contourW="12700">
          <a:contourClr>
            <a:srgbClr val="00B050"/>
          </a:contourClr>
        </a:sp3d>
      </dgm:spPr>
    </dgm:pt>
    <dgm:pt modelId="{980D46B5-3868-4D67-AE11-CF31560DB5D4}" type="pres">
      <dgm:prSet presAssocID="{A53ECCA8-F42F-4EB5-BDBD-B4448BEA16F0}" presName="parTxOnly" presStyleLbl="node1" presStyleIdx="1" presStyleCnt="6">
        <dgm:presLayoutVars>
          <dgm:chMax val="0"/>
          <dgm:chPref val="0"/>
          <dgm:bulletEnabled val="1"/>
        </dgm:presLayoutVars>
      </dgm:prSet>
      <dgm:spPr/>
    </dgm:pt>
    <dgm:pt modelId="{3898406E-6249-4442-A80E-C03B456AFC3F}" type="pres">
      <dgm:prSet presAssocID="{8853F811-9579-4CD0-AF5D-74CABBE96A14}" presName="parTxOnlySpace" presStyleCnt="0"/>
      <dgm:spPr>
        <a:scene3d>
          <a:camera prst="orthographicFront"/>
          <a:lightRig rig="threePt" dir="t"/>
        </a:scene3d>
        <a:sp3d contourW="12700">
          <a:contourClr>
            <a:srgbClr val="00B050"/>
          </a:contourClr>
        </a:sp3d>
      </dgm:spPr>
    </dgm:pt>
    <dgm:pt modelId="{ED62E3AD-3ABD-458B-B52D-D8123E1082DC}" type="pres">
      <dgm:prSet presAssocID="{98AEA09C-371E-4C93-9DB0-94FEB996D314}" presName="parTxOnly" presStyleLbl="node1" presStyleIdx="2" presStyleCnt="6">
        <dgm:presLayoutVars>
          <dgm:chMax val="0"/>
          <dgm:chPref val="0"/>
          <dgm:bulletEnabled val="1"/>
        </dgm:presLayoutVars>
      </dgm:prSet>
      <dgm:spPr/>
    </dgm:pt>
    <dgm:pt modelId="{699C073D-8EC6-4E42-99AB-396A60A6B7B6}" type="pres">
      <dgm:prSet presAssocID="{EB9902CA-22CB-4041-A214-E890A7B7AE16}" presName="parTxOnlySpace" presStyleCnt="0"/>
      <dgm:spPr>
        <a:scene3d>
          <a:camera prst="orthographicFront"/>
          <a:lightRig rig="threePt" dir="t"/>
        </a:scene3d>
        <a:sp3d contourW="12700">
          <a:contourClr>
            <a:srgbClr val="00B050"/>
          </a:contourClr>
        </a:sp3d>
      </dgm:spPr>
    </dgm:pt>
    <dgm:pt modelId="{A39C34CA-44DB-4F64-A2F0-E374E31E1CFF}" type="pres">
      <dgm:prSet presAssocID="{92ADBCAA-8CAD-49E0-8DC0-E4CBA7C43EBC}" presName="parTxOnly" presStyleLbl="node1" presStyleIdx="3" presStyleCnt="6">
        <dgm:presLayoutVars>
          <dgm:chMax val="0"/>
          <dgm:chPref val="0"/>
          <dgm:bulletEnabled val="1"/>
        </dgm:presLayoutVars>
      </dgm:prSet>
      <dgm:spPr/>
    </dgm:pt>
    <dgm:pt modelId="{C3B6B36A-0313-4F12-94FC-C673DEAFD90B}" type="pres">
      <dgm:prSet presAssocID="{97C0E825-7B00-4C12-BE92-A5BAB88B99A5}" presName="parTxOnlySpace" presStyleCnt="0"/>
      <dgm:spPr>
        <a:scene3d>
          <a:camera prst="orthographicFront"/>
          <a:lightRig rig="threePt" dir="t"/>
        </a:scene3d>
        <a:sp3d contourW="12700">
          <a:contourClr>
            <a:srgbClr val="00B050"/>
          </a:contourClr>
        </a:sp3d>
      </dgm:spPr>
    </dgm:pt>
    <dgm:pt modelId="{24D96B43-184E-46BF-874C-A7206681CB32}" type="pres">
      <dgm:prSet presAssocID="{B8C0C3CB-03DA-4C56-A10D-5867E2B4FE0D}" presName="parTxOnly" presStyleLbl="node1" presStyleIdx="4" presStyleCnt="6">
        <dgm:presLayoutVars>
          <dgm:chMax val="0"/>
          <dgm:chPref val="0"/>
          <dgm:bulletEnabled val="1"/>
        </dgm:presLayoutVars>
      </dgm:prSet>
      <dgm:spPr/>
    </dgm:pt>
    <dgm:pt modelId="{994F3D16-1214-418B-A579-049F3A645D14}" type="pres">
      <dgm:prSet presAssocID="{22E469AB-863C-4607-B4D6-02EA994FAC41}" presName="parTxOnlySpace" presStyleCnt="0"/>
      <dgm:spPr>
        <a:scene3d>
          <a:camera prst="orthographicFront"/>
          <a:lightRig rig="threePt" dir="t"/>
        </a:scene3d>
        <a:sp3d contourW="12700">
          <a:contourClr>
            <a:srgbClr val="00B050"/>
          </a:contourClr>
        </a:sp3d>
      </dgm:spPr>
    </dgm:pt>
    <dgm:pt modelId="{074305FE-AE6F-45FC-80F6-C04CFF1C2101}" type="pres">
      <dgm:prSet presAssocID="{FA9B4909-CE83-4164-A258-A9CCA80258B8}" presName="parTxOnly" presStyleLbl="node1" presStyleIdx="5" presStyleCnt="6">
        <dgm:presLayoutVars>
          <dgm:chMax val="0"/>
          <dgm:chPref val="0"/>
          <dgm:bulletEnabled val="1"/>
        </dgm:presLayoutVars>
      </dgm:prSet>
      <dgm:spPr/>
    </dgm:pt>
  </dgm:ptLst>
  <dgm:cxnLst>
    <dgm:cxn modelId="{B658F701-F1CB-4F3C-A4DE-71C936E14F55}" type="presOf" srcId="{FFD34E03-30B5-4F51-9AC9-0FE2D412B557}" destId="{F83BDF82-6E57-4032-A4C0-792221ABAA34}" srcOrd="0" destOrd="0" presId="urn:microsoft.com/office/officeart/2005/8/layout/chevron1"/>
    <dgm:cxn modelId="{3434D61B-DBBC-48A3-A749-4B2539F29BF2}" srcId="{FFD34E03-30B5-4F51-9AC9-0FE2D412B557}" destId="{98AEA09C-371E-4C93-9DB0-94FEB996D314}" srcOrd="2" destOrd="0" parTransId="{CDCF79D1-EF73-44F3-B2DD-B46D89429791}" sibTransId="{EB9902CA-22CB-4041-A214-E890A7B7AE16}"/>
    <dgm:cxn modelId="{EA7F4E1E-AE49-4100-A051-4EB7C0D1B4F3}" type="presOf" srcId="{B8C0C3CB-03DA-4C56-A10D-5867E2B4FE0D}" destId="{24D96B43-184E-46BF-874C-A7206681CB32}" srcOrd="0" destOrd="0" presId="urn:microsoft.com/office/officeart/2005/8/layout/chevron1"/>
    <dgm:cxn modelId="{A777EA26-6056-4C15-87E6-556FF1523050}" srcId="{FFD34E03-30B5-4F51-9AC9-0FE2D412B557}" destId="{B8C0C3CB-03DA-4C56-A10D-5867E2B4FE0D}" srcOrd="4" destOrd="0" parTransId="{41DD656F-9BBF-4F52-BF39-3AD67D4FA4BA}" sibTransId="{22E469AB-863C-4607-B4D6-02EA994FAC41}"/>
    <dgm:cxn modelId="{16E95C34-9FD3-49B0-935A-7605B43C8EFB}" srcId="{FFD34E03-30B5-4F51-9AC9-0FE2D412B557}" destId="{FA9B4909-CE83-4164-A258-A9CCA80258B8}" srcOrd="5" destOrd="0" parTransId="{F3CF5F86-5C60-4996-9EA7-B331A4E91D85}" sibTransId="{42977F04-BEAE-4E06-95D5-528CEDE92AE1}"/>
    <dgm:cxn modelId="{28433D41-1053-466E-9F30-F61C18668466}" type="presOf" srcId="{88B5805D-93DA-4484-B0FE-06A1161AF9CF}" destId="{681135E6-36A9-41E7-8838-5E0B867FB08E}" srcOrd="0" destOrd="0" presId="urn:microsoft.com/office/officeart/2005/8/layout/chevron1"/>
    <dgm:cxn modelId="{BF2DA070-0704-4FB6-BD92-38780E00A3A6}" srcId="{FFD34E03-30B5-4F51-9AC9-0FE2D412B557}" destId="{92ADBCAA-8CAD-49E0-8DC0-E4CBA7C43EBC}" srcOrd="3" destOrd="0" parTransId="{4EC7E30A-AA8C-4903-8DB7-51C1AF3DDC17}" sibTransId="{97C0E825-7B00-4C12-BE92-A5BAB88B99A5}"/>
    <dgm:cxn modelId="{7E05FA72-AC80-4F5C-AD5A-9D52C5410625}" srcId="{FFD34E03-30B5-4F51-9AC9-0FE2D412B557}" destId="{88B5805D-93DA-4484-B0FE-06A1161AF9CF}" srcOrd="0" destOrd="0" parTransId="{897231D5-0298-45EF-A6B8-BA1582162025}" sibTransId="{D04ADCD7-4DF5-4B1E-9C54-8F12AE43E1C4}"/>
    <dgm:cxn modelId="{5FDF8599-0F5F-4386-AFDF-2A34C7D2A343}" type="presOf" srcId="{A53ECCA8-F42F-4EB5-BDBD-B4448BEA16F0}" destId="{980D46B5-3868-4D67-AE11-CF31560DB5D4}" srcOrd="0" destOrd="0" presId="urn:microsoft.com/office/officeart/2005/8/layout/chevron1"/>
    <dgm:cxn modelId="{455A479A-4774-4201-A0E5-105163552ABB}" type="presOf" srcId="{FA9B4909-CE83-4164-A258-A9CCA80258B8}" destId="{074305FE-AE6F-45FC-80F6-C04CFF1C2101}" srcOrd="0" destOrd="0" presId="urn:microsoft.com/office/officeart/2005/8/layout/chevron1"/>
    <dgm:cxn modelId="{FFC205A3-6280-4F1B-AFA4-3C79C82A7AB1}" type="presOf" srcId="{92ADBCAA-8CAD-49E0-8DC0-E4CBA7C43EBC}" destId="{A39C34CA-44DB-4F64-A2F0-E374E31E1CFF}" srcOrd="0" destOrd="0" presId="urn:microsoft.com/office/officeart/2005/8/layout/chevron1"/>
    <dgm:cxn modelId="{BA5408AA-D6D6-46D5-94D7-7ED16D158F0C}" type="presOf" srcId="{98AEA09C-371E-4C93-9DB0-94FEB996D314}" destId="{ED62E3AD-3ABD-458B-B52D-D8123E1082DC}" srcOrd="0" destOrd="0" presId="urn:microsoft.com/office/officeart/2005/8/layout/chevron1"/>
    <dgm:cxn modelId="{41291EE6-1860-4B3F-B8CA-9BBFBE852192}" srcId="{FFD34E03-30B5-4F51-9AC9-0FE2D412B557}" destId="{A53ECCA8-F42F-4EB5-BDBD-B4448BEA16F0}" srcOrd="1" destOrd="0" parTransId="{0EE44AD3-E167-4339-A9E6-30090B6146C2}" sibTransId="{8853F811-9579-4CD0-AF5D-74CABBE96A14}"/>
    <dgm:cxn modelId="{7B59AC32-24E8-4DBE-99A4-F2CFDD3897F2}" type="presParOf" srcId="{F83BDF82-6E57-4032-A4C0-792221ABAA34}" destId="{681135E6-36A9-41E7-8838-5E0B867FB08E}" srcOrd="0" destOrd="0" presId="urn:microsoft.com/office/officeart/2005/8/layout/chevron1"/>
    <dgm:cxn modelId="{317F4C05-C250-4C37-89A7-12A805F003AA}" type="presParOf" srcId="{F83BDF82-6E57-4032-A4C0-792221ABAA34}" destId="{BA28E125-6D33-45BD-A645-6F36BB799E1B}" srcOrd="1" destOrd="0" presId="urn:microsoft.com/office/officeart/2005/8/layout/chevron1"/>
    <dgm:cxn modelId="{DECA0FDE-76E9-4BF6-940B-F5927E620763}" type="presParOf" srcId="{F83BDF82-6E57-4032-A4C0-792221ABAA34}" destId="{980D46B5-3868-4D67-AE11-CF31560DB5D4}" srcOrd="2" destOrd="0" presId="urn:microsoft.com/office/officeart/2005/8/layout/chevron1"/>
    <dgm:cxn modelId="{78B13175-943B-4731-A163-F29A2E602C63}" type="presParOf" srcId="{F83BDF82-6E57-4032-A4C0-792221ABAA34}" destId="{3898406E-6249-4442-A80E-C03B456AFC3F}" srcOrd="3" destOrd="0" presId="urn:microsoft.com/office/officeart/2005/8/layout/chevron1"/>
    <dgm:cxn modelId="{4B1E304F-2A3D-427C-85A6-9C6A9506BCEA}" type="presParOf" srcId="{F83BDF82-6E57-4032-A4C0-792221ABAA34}" destId="{ED62E3AD-3ABD-458B-B52D-D8123E1082DC}" srcOrd="4" destOrd="0" presId="urn:microsoft.com/office/officeart/2005/8/layout/chevron1"/>
    <dgm:cxn modelId="{33141C87-FDFA-4DC6-83D2-24C3F2E1F31A}" type="presParOf" srcId="{F83BDF82-6E57-4032-A4C0-792221ABAA34}" destId="{699C073D-8EC6-4E42-99AB-396A60A6B7B6}" srcOrd="5" destOrd="0" presId="urn:microsoft.com/office/officeart/2005/8/layout/chevron1"/>
    <dgm:cxn modelId="{5178A774-1270-48D1-9EBC-9C3D13AF47D7}" type="presParOf" srcId="{F83BDF82-6E57-4032-A4C0-792221ABAA34}" destId="{A39C34CA-44DB-4F64-A2F0-E374E31E1CFF}" srcOrd="6" destOrd="0" presId="urn:microsoft.com/office/officeart/2005/8/layout/chevron1"/>
    <dgm:cxn modelId="{4733EB1D-DC6A-4319-BF0A-1EFE930D633E}" type="presParOf" srcId="{F83BDF82-6E57-4032-A4C0-792221ABAA34}" destId="{C3B6B36A-0313-4F12-94FC-C673DEAFD90B}" srcOrd="7" destOrd="0" presId="urn:microsoft.com/office/officeart/2005/8/layout/chevron1"/>
    <dgm:cxn modelId="{4ADEEC3D-286F-4F34-850D-8463BED0BAD7}" type="presParOf" srcId="{F83BDF82-6E57-4032-A4C0-792221ABAA34}" destId="{24D96B43-184E-46BF-874C-A7206681CB32}" srcOrd="8" destOrd="0" presId="urn:microsoft.com/office/officeart/2005/8/layout/chevron1"/>
    <dgm:cxn modelId="{21469720-2019-465D-B660-E90892C5E95D}" type="presParOf" srcId="{F83BDF82-6E57-4032-A4C0-792221ABAA34}" destId="{994F3D16-1214-418B-A579-049F3A645D14}" srcOrd="9" destOrd="0" presId="urn:microsoft.com/office/officeart/2005/8/layout/chevron1"/>
    <dgm:cxn modelId="{902C5B0B-25C6-43FE-B32F-09898BFE6AE0}" type="presParOf" srcId="{F83BDF82-6E57-4032-A4C0-792221ABAA34}" destId="{074305FE-AE6F-45FC-80F6-C04CFF1C2101}"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78AC8-DA6F-42DC-BBDD-784A0093D595}">
      <dsp:nvSpPr>
        <dsp:cNvPr id="0" name=""/>
        <dsp:cNvSpPr/>
      </dsp:nvSpPr>
      <dsp:spPr>
        <a:xfrm>
          <a:off x="577691" y="0"/>
          <a:ext cx="6547167" cy="36004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9E9D9-B680-4C43-A8FF-B4E548BE1533}">
      <dsp:nvSpPr>
        <dsp:cNvPr id="0" name=""/>
        <dsp:cNvSpPr/>
      </dsp:nvSpPr>
      <dsp:spPr>
        <a:xfrm>
          <a:off x="392" y="1080135"/>
          <a:ext cx="2402020" cy="1440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dirty="0"/>
            <a:t>Varsel</a:t>
          </a:r>
        </a:p>
      </dsp:txBody>
      <dsp:txXfrm>
        <a:off x="70696" y="1150439"/>
        <a:ext cx="2261412" cy="1299572"/>
      </dsp:txXfrm>
    </dsp:sp>
    <dsp:sp modelId="{9174B5E0-128C-4377-8A67-B8B451B6BC8D}">
      <dsp:nvSpPr>
        <dsp:cNvPr id="0" name=""/>
        <dsp:cNvSpPr/>
      </dsp:nvSpPr>
      <dsp:spPr>
        <a:xfrm>
          <a:off x="2650264" y="1080135"/>
          <a:ext cx="2402020" cy="1440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dirty="0"/>
            <a:t>Audit</a:t>
          </a:r>
        </a:p>
      </dsp:txBody>
      <dsp:txXfrm>
        <a:off x="2720568" y="1150439"/>
        <a:ext cx="2261412" cy="1299572"/>
      </dsp:txXfrm>
    </dsp:sp>
    <dsp:sp modelId="{5AD757D2-4597-498A-B56E-8E923386F259}">
      <dsp:nvSpPr>
        <dsp:cNvPr id="0" name=""/>
        <dsp:cNvSpPr/>
      </dsp:nvSpPr>
      <dsp:spPr>
        <a:xfrm>
          <a:off x="5300136" y="1080135"/>
          <a:ext cx="2402020" cy="1440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dirty="0"/>
            <a:t>Rapport</a:t>
          </a:r>
        </a:p>
      </dsp:txBody>
      <dsp:txXfrm>
        <a:off x="5370440" y="1150439"/>
        <a:ext cx="2261412" cy="1299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CFED6-F09C-4138-AA61-9DB40EB18CD7}">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B238E-2375-459C-89D2-CAAAE39D2B81}">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dirty="0"/>
            <a:t>Åbningsmøde</a:t>
          </a:r>
        </a:p>
      </dsp:txBody>
      <dsp:txXfrm>
        <a:off x="2773960" y="706323"/>
        <a:ext cx="1086973" cy="543356"/>
      </dsp:txXfrm>
    </dsp:sp>
    <dsp:sp modelId="{2C7A93DE-44D5-407E-8736-38F823C7AA94}">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6FD53-FCBC-44D5-AE27-751418F942D9}">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dirty="0"/>
            <a:t>Interview</a:t>
          </a:r>
        </a:p>
      </dsp:txBody>
      <dsp:txXfrm>
        <a:off x="2232861" y="1836927"/>
        <a:ext cx="1086973" cy="543356"/>
      </dsp:txXfrm>
    </dsp:sp>
    <dsp:sp modelId="{2EC6059D-851E-43B7-97BE-E57F58ABD313}">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BC724-49C4-4600-A610-08DAC36EA92C}">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dirty="0"/>
            <a:t>Afslutningsmøde</a:t>
          </a:r>
        </a:p>
      </dsp:txBody>
      <dsp:txXfrm>
        <a:off x="2776532" y="2969158"/>
        <a:ext cx="1086973" cy="543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135E6-36A9-41E7-8838-5E0B867FB08E}">
      <dsp:nvSpPr>
        <dsp:cNvPr id="0" name=""/>
        <dsp:cNvSpPr/>
      </dsp:nvSpPr>
      <dsp:spPr>
        <a:xfrm>
          <a:off x="4324"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Definition</a:t>
          </a:r>
        </a:p>
      </dsp:txBody>
      <dsp:txXfrm>
        <a:off x="326082" y="218302"/>
        <a:ext cx="965273" cy="643515"/>
      </dsp:txXfrm>
    </dsp:sp>
    <dsp:sp modelId="{980D46B5-3868-4D67-AE11-CF31560DB5D4}">
      <dsp:nvSpPr>
        <dsp:cNvPr id="0" name=""/>
        <dsp:cNvSpPr/>
      </dsp:nvSpPr>
      <dsp:spPr>
        <a:xfrm>
          <a:off x="1452233"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Program</a:t>
          </a:r>
        </a:p>
      </dsp:txBody>
      <dsp:txXfrm>
        <a:off x="1773991" y="218302"/>
        <a:ext cx="965273" cy="643515"/>
      </dsp:txXfrm>
    </dsp:sp>
    <dsp:sp modelId="{ED62E3AD-3ABD-458B-B52D-D8123E1082DC}">
      <dsp:nvSpPr>
        <dsp:cNvPr id="0" name=""/>
        <dsp:cNvSpPr/>
      </dsp:nvSpPr>
      <dsp:spPr>
        <a:xfrm>
          <a:off x="2900143"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Projektering</a:t>
          </a:r>
        </a:p>
      </dsp:txBody>
      <dsp:txXfrm>
        <a:off x="3221901" y="218302"/>
        <a:ext cx="965273" cy="643515"/>
      </dsp:txXfrm>
    </dsp:sp>
    <dsp:sp modelId="{A39C34CA-44DB-4F64-A2F0-E374E31E1CFF}">
      <dsp:nvSpPr>
        <dsp:cNvPr id="0" name=""/>
        <dsp:cNvSpPr/>
      </dsp:nvSpPr>
      <dsp:spPr>
        <a:xfrm>
          <a:off x="4348052"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Udførelse</a:t>
          </a:r>
        </a:p>
      </dsp:txBody>
      <dsp:txXfrm>
        <a:off x="4669810" y="218302"/>
        <a:ext cx="965273" cy="643515"/>
      </dsp:txXfrm>
    </dsp:sp>
    <dsp:sp modelId="{24D96B43-184E-46BF-874C-A7206681CB32}">
      <dsp:nvSpPr>
        <dsp:cNvPr id="0" name=""/>
        <dsp:cNvSpPr/>
      </dsp:nvSpPr>
      <dsp:spPr>
        <a:xfrm>
          <a:off x="5795961"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Ibrugtagning</a:t>
          </a:r>
        </a:p>
      </dsp:txBody>
      <dsp:txXfrm>
        <a:off x="6117719" y="218302"/>
        <a:ext cx="965273" cy="643515"/>
      </dsp:txXfrm>
    </dsp:sp>
    <dsp:sp modelId="{074305FE-AE6F-45FC-80F6-C04CFF1C2101}">
      <dsp:nvSpPr>
        <dsp:cNvPr id="0" name=""/>
        <dsp:cNvSpPr/>
      </dsp:nvSpPr>
      <dsp:spPr>
        <a:xfrm>
          <a:off x="7243871"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Afslutning</a:t>
          </a:r>
        </a:p>
      </dsp:txBody>
      <dsp:txXfrm>
        <a:off x="7565629" y="218302"/>
        <a:ext cx="965273" cy="6435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96185868-17EA-4CF0-8427-B224F9D95132}" type="datetimeFigureOut">
              <a:rPr lang="da-DK" smtClean="0"/>
              <a:pPr/>
              <a:t>29-11-2018</a:t>
            </a:fld>
            <a:endParaRPr lang="da-DK"/>
          </a:p>
        </p:txBody>
      </p:sp>
      <p:sp>
        <p:nvSpPr>
          <p:cNvPr id="4" name="Pladsholder til diasbilled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0692C9F1-C922-4724-9461-5E719E3C4DC6}" type="slidenum">
              <a:rPr lang="da-DK" smtClean="0"/>
              <a:pPr/>
              <a:t>‹nr.›</a:t>
            </a:fld>
            <a:endParaRPr lang="da-DK"/>
          </a:p>
        </p:txBody>
      </p:sp>
    </p:spTree>
    <p:extLst>
      <p:ext uri="{BB962C8B-B14F-4D97-AF65-F5344CB8AC3E}">
        <p14:creationId xmlns:p14="http://schemas.microsoft.com/office/powerpoint/2010/main" val="64246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Kogs-entrepr@bane.d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2</a:t>
            </a:fld>
            <a:endParaRPr lang="da-DK"/>
          </a:p>
        </p:txBody>
      </p:sp>
    </p:spTree>
    <p:extLst>
      <p:ext uri="{BB962C8B-B14F-4D97-AF65-F5344CB8AC3E}">
        <p14:creationId xmlns:p14="http://schemas.microsoft.com/office/powerpoint/2010/main" val="3450916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fontScale="40000" lnSpcReduction="20000"/>
          </a:bodyPr>
          <a:lstStyle/>
          <a:p>
            <a:r>
              <a:rPr lang="da-DK" dirty="0"/>
              <a:t>Tekst fra retningslinjer version 2.2 – 3.4</a:t>
            </a:r>
          </a:p>
          <a:p>
            <a:endParaRPr lang="da-DK" sz="2300" b="1" u="sng" dirty="0"/>
          </a:p>
          <a:p>
            <a:r>
              <a:rPr lang="da-DK" sz="2300" b="1" u="sng" dirty="0"/>
              <a:t>Oplysningspligt om væsentlige ændringer, der har betydning for jernbanesikkerheden</a:t>
            </a:r>
            <a:endParaRPr lang="da-DK" sz="2300" b="1" dirty="0"/>
          </a:p>
          <a:p>
            <a:r>
              <a:rPr lang="da-DK" sz="2300" dirty="0"/>
              <a:t> </a:t>
            </a:r>
          </a:p>
          <a:p>
            <a:r>
              <a:rPr lang="da-DK" sz="2300" dirty="0"/>
              <a:t>Grundlaget for en entreprenørs godkendelse, det vil sige ledelsessystemet med procedurer og andre sikkerhedsbærende dokumenter, skal til enhver tid være ajourført og korrekt i relation til de retningslinjer, som entreprenøren senest er godkendt efter, samt evt. andre krav Banedanmark stiller.</a:t>
            </a:r>
          </a:p>
          <a:p>
            <a:r>
              <a:rPr lang="da-DK" sz="2300" dirty="0"/>
              <a:t> </a:t>
            </a:r>
          </a:p>
          <a:p>
            <a:r>
              <a:rPr lang="da-DK" sz="2300" dirty="0"/>
              <a:t>Entreprenøren har pligt til selv at informere Banedanmark om væsentlige ændringer hos entreprenøren, der kan have indflydelse på jernbanesikkerheden, og/eller som har betydning for grundlaget, hvorpå entreprenøren er godkendt. Entreprenørens skal således også orientere Banedanmark, hvis der opstår en situation, hvor et eller flere krav i retningslinjerne ikke er overholdt. Banedanmark kontaktes herom via </a:t>
            </a:r>
            <a:r>
              <a:rPr lang="da-DK" sz="2300" u="sng" dirty="0">
                <a:hlinkClick r:id="rId3"/>
              </a:rPr>
              <a:t>Kogs-entrepr@bane.dk</a:t>
            </a:r>
            <a:r>
              <a:rPr lang="da-DK" sz="2300" dirty="0"/>
              <a:t>.</a:t>
            </a:r>
          </a:p>
          <a:p>
            <a:r>
              <a:rPr lang="da-DK" sz="2300" dirty="0"/>
              <a:t> </a:t>
            </a:r>
          </a:p>
          <a:p>
            <a:r>
              <a:rPr lang="da-DK" sz="2300" dirty="0"/>
              <a:t>Væsentlige ændringer kan bestå i organisatoriske ændringer, der inkluderer udskiftning af den jernbanesikkerhedsansvarlige, dennes stedfortræder eller andre centrale personer i jernbanesikkerhedsorganisationen.</a:t>
            </a:r>
          </a:p>
          <a:p>
            <a:r>
              <a:rPr lang="da-DK" sz="2300" dirty="0"/>
              <a:t> </a:t>
            </a:r>
          </a:p>
          <a:p>
            <a:r>
              <a:rPr lang="da-DK" sz="2300" dirty="0"/>
              <a:t>Banedanmark skal ligeledes informeres, når centrale personer i jernbanesikkerhedsorganisationen ikke længere kan dokumentere deres kompetencer, eksempelvis når et tidsbegrænset uddannelsesbevis udløber. </a:t>
            </a:r>
          </a:p>
          <a:p>
            <a:r>
              <a:rPr lang="da-DK" sz="2300" dirty="0"/>
              <a:t> </a:t>
            </a:r>
          </a:p>
          <a:p>
            <a:r>
              <a:rPr lang="da-DK" sz="2300" dirty="0"/>
              <a:t>Banedanmark skal også informeres om væsentlige ændringer i forhold entreprenørens generelle kontaktoplysninger eller forsikringsforhold. Samtidig skal entreprenøren tage kontakt til Banedanmark, hvis entreprenøren vil tilbyde en ny jernbanesikkerhedsmæssig ydelse som entreprenøren ikke tidligere er godkendt til at levere jf. entreprenørens godkendelsesbevis. I sidste tilfælde kan der være behov for at entreprenørens sikkerhedsledelsessystem helt eller delvist skal godkendes på ny. </a:t>
            </a:r>
          </a:p>
          <a:p>
            <a:r>
              <a:rPr lang="da-DK" sz="2300" dirty="0"/>
              <a:t> </a:t>
            </a:r>
          </a:p>
          <a:p>
            <a:r>
              <a:rPr lang="da-DK" sz="2300" dirty="0"/>
              <a:t>Udover de ovenfor nævnte eksempler er det op til entreprenøren selv at vurdere, om en ændring er væsentlig i forhold til jernbanesikkerheden og i givet fald at informere Banedanmark herom.</a:t>
            </a:r>
          </a:p>
          <a:p>
            <a:r>
              <a:rPr lang="da-DK" sz="2300" dirty="0"/>
              <a:t> </a:t>
            </a:r>
          </a:p>
          <a:p>
            <a:r>
              <a:rPr lang="da-DK" sz="2300" dirty="0"/>
              <a:t>I relation til ovenstående oplysningspligt har entreprenøren også pligt til at iværksætte og orientere Banedanmark om afhjælpende tiltag og korrigerende handlinger, så entreprenøren hurtigst muligt igen opfylder kravene. </a:t>
            </a:r>
          </a:p>
          <a:p>
            <a:r>
              <a:rPr lang="da-DK" sz="2300" dirty="0"/>
              <a:t> </a:t>
            </a:r>
          </a:p>
          <a:p>
            <a:r>
              <a:rPr lang="da-DK" sz="2300" dirty="0"/>
              <a:t> </a:t>
            </a:r>
          </a:p>
          <a:p>
            <a:endParaRPr lang="da-DK" dirty="0"/>
          </a:p>
        </p:txBody>
      </p:sp>
      <p:sp>
        <p:nvSpPr>
          <p:cNvPr id="4" name="Pladsholder til slidenummer 3"/>
          <p:cNvSpPr>
            <a:spLocks noGrp="1"/>
          </p:cNvSpPr>
          <p:nvPr>
            <p:ph type="sldNum" sz="quarter" idx="10"/>
          </p:nvPr>
        </p:nvSpPr>
        <p:spPr/>
        <p:txBody>
          <a:bodyPr/>
          <a:lstStyle/>
          <a:p>
            <a:fld id="{0692C9F1-C922-4724-9461-5E719E3C4DC6}" type="slidenum">
              <a:rPr lang="da-DK" smtClean="0"/>
              <a:pPr/>
              <a:t>13</a:t>
            </a:fld>
            <a:endParaRPr lang="da-DK"/>
          </a:p>
        </p:txBody>
      </p:sp>
    </p:spTree>
    <p:extLst>
      <p:ext uri="{BB962C8B-B14F-4D97-AF65-F5344CB8AC3E}">
        <p14:creationId xmlns:p14="http://schemas.microsoft.com/office/powerpoint/2010/main" val="2167679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a:bodyPr>
          <a:lstStyle/>
          <a:p>
            <a:pPr defTabSz="1780062">
              <a:defRPr/>
            </a:pPr>
            <a:endParaRPr lang="da-DK" dirty="0">
              <a:cs typeface="Calibri"/>
            </a:endParaRPr>
          </a:p>
        </p:txBody>
      </p:sp>
      <p:sp>
        <p:nvSpPr>
          <p:cNvPr id="4" name="Pladsholder til diasnummer 3"/>
          <p:cNvSpPr>
            <a:spLocks noGrp="1"/>
          </p:cNvSpPr>
          <p:nvPr>
            <p:ph type="sldNum" sz="quarter" idx="10"/>
          </p:nvPr>
        </p:nvSpPr>
        <p:spPr/>
        <p:txBody>
          <a:bodyPr/>
          <a:lstStyle/>
          <a:p>
            <a:fld id="{0692C9F1-C922-4724-9461-5E719E3C4DC6}" type="slidenum">
              <a:rPr lang="da-DK" smtClean="0"/>
              <a:pPr/>
              <a:t>14</a:t>
            </a:fld>
            <a:endParaRPr lang="da-DK"/>
          </a:p>
        </p:txBody>
      </p:sp>
    </p:spTree>
    <p:extLst>
      <p:ext uri="{BB962C8B-B14F-4D97-AF65-F5344CB8AC3E}">
        <p14:creationId xmlns:p14="http://schemas.microsoft.com/office/powerpoint/2010/main" val="39312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15</a:t>
            </a:fld>
            <a:endParaRPr lang="da-DK"/>
          </a:p>
        </p:txBody>
      </p:sp>
    </p:spTree>
    <p:extLst>
      <p:ext uri="{BB962C8B-B14F-4D97-AF65-F5344CB8AC3E}">
        <p14:creationId xmlns:p14="http://schemas.microsoft.com/office/powerpoint/2010/main" val="2197001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fontScale="62500" lnSpcReduction="20000"/>
          </a:bodyPr>
          <a:lstStyle/>
          <a:p>
            <a:pPr defTabSz="1780062">
              <a:defRPr/>
            </a:pPr>
            <a:r>
              <a:rPr lang="da-DK" sz="2300" dirty="0">
                <a:ea typeface="Verdana"/>
                <a:cs typeface="Verdana"/>
              </a:rPr>
              <a:t>Med afsæt i samarbejdet med entreprenørene bliver Banedanmark hele tiden klogere på, hvad der kan forbedres ved ansøgningsprocessen og de gældende retningslinjer m.m. </a:t>
            </a:r>
          </a:p>
          <a:p>
            <a:endParaRPr lang="en-US" dirty="0"/>
          </a:p>
          <a:p>
            <a:pPr defTabSz="1780062">
              <a:defRPr/>
            </a:pPr>
            <a:r>
              <a:rPr lang="da-DK" sz="2300" b="1" dirty="0"/>
              <a:t>Kommentar</a:t>
            </a:r>
            <a:r>
              <a:rPr lang="da-DK" sz="2300" dirty="0"/>
              <a:t>, Generelt: Mindre redaktionelle rettelser og præciseringer – eksempelvis er det præciseret at procedure for vedligehold også skal omfattet lånt materiel</a:t>
            </a:r>
          </a:p>
          <a:p>
            <a:pPr defTabSz="1780062">
              <a:defRPr/>
            </a:pPr>
            <a:endParaRPr lang="da-DK" sz="2300" b="1" dirty="0"/>
          </a:p>
          <a:p>
            <a:pPr defTabSz="1780062">
              <a:defRPr/>
            </a:pPr>
            <a:r>
              <a:rPr lang="da-DK" sz="2300" b="1" dirty="0"/>
              <a:t>1.1:</a:t>
            </a:r>
            <a:r>
              <a:rPr lang="da-DK" sz="2300" dirty="0"/>
              <a:t> Gyldigperioden for en godkendelse er forlænget til 36 måneder </a:t>
            </a:r>
            <a:r>
              <a:rPr lang="da-DK" sz="2300" b="1" dirty="0"/>
              <a:t>FORDI… </a:t>
            </a:r>
            <a:r>
              <a:rPr lang="da-DK" sz="2300" b="0" dirty="0"/>
              <a:t>Det giver ro i forhold til at kende rammerne for ens virksomhed - længere tid frem end 3 måneder. Og så giver det mere tid til sagsbehandling.</a:t>
            </a:r>
            <a:endParaRPr lang="da-DK" sz="2300" dirty="0"/>
          </a:p>
          <a:p>
            <a:pPr defTabSz="1780062">
              <a:defRPr/>
            </a:pPr>
            <a:endParaRPr lang="da-DK" sz="2300" dirty="0"/>
          </a:p>
          <a:p>
            <a:pPr defTabSz="1780062">
              <a:defRPr/>
            </a:pPr>
            <a:r>
              <a:rPr lang="da-DK" sz="2300" b="1" dirty="0"/>
              <a:t>2.2.2:</a:t>
            </a:r>
            <a:r>
              <a:rPr lang="da-DK" sz="2300" dirty="0"/>
              <a:t> Det er tilføjet at den jernbanesikkerhedsansvarlige har ansvaret for, at der gennemføres eventuelle samtaler med medarbejdere (egne eller indlejede) der er involveret i en jernbanesikkerhedsmæssig hændelse. Opgaven kan uddelegeres til kompetent medarbejder, såfremt den jernbanesikkerhedsansvarlige vurderer det er sikkerhedsmæssigt forsvarligt. Den jernbanesikkerhedsansvarlige har trods uddelegering af opgaven fortsat ansvaret for samtalen og opfølgningen på de sikkerhedsmæssige hændelser. </a:t>
            </a:r>
            <a:r>
              <a:rPr lang="da-DK" sz="2300" b="1" dirty="0"/>
              <a:t>FORDI… </a:t>
            </a:r>
            <a:r>
              <a:rPr lang="da-DK" sz="2300" b="0" dirty="0"/>
              <a:t>Mere fleksibilitet i planlægningen og gennemførslen af samtaler.</a:t>
            </a:r>
            <a:endParaRPr lang="da-DK" sz="2300" dirty="0"/>
          </a:p>
          <a:p>
            <a:pPr defTabSz="1780062">
              <a:defRPr/>
            </a:pPr>
            <a:endParaRPr lang="da-DK" sz="2300" b="1" dirty="0"/>
          </a:p>
          <a:p>
            <a:pPr defTabSz="1780062">
              <a:defRPr/>
            </a:pPr>
            <a:endParaRPr lang="da-DK" sz="2300"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16</a:t>
            </a:fld>
            <a:endParaRPr lang="da-DK"/>
          </a:p>
        </p:txBody>
      </p:sp>
    </p:spTree>
    <p:extLst>
      <p:ext uri="{BB962C8B-B14F-4D97-AF65-F5344CB8AC3E}">
        <p14:creationId xmlns:p14="http://schemas.microsoft.com/office/powerpoint/2010/main" val="3160927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fontScale="77500" lnSpcReduction="20000"/>
          </a:bodyPr>
          <a:lstStyle/>
          <a:p>
            <a:pPr defTabSz="1780062">
              <a:defRPr/>
            </a:pPr>
            <a:r>
              <a:rPr lang="da-DK" sz="2300" dirty="0">
                <a:ea typeface="Verdana"/>
                <a:cs typeface="Verdana"/>
              </a:rPr>
              <a:t>Med afsæt i samarbejdet med entreprenørene bliver Banedanmark hele tiden klogere på, hvad der kan forbedres ved ansøgningsprocessen og de gældende retningslinjer m.m. </a:t>
            </a:r>
          </a:p>
          <a:p>
            <a:pPr defTabSz="1780062">
              <a:defRPr/>
            </a:pPr>
            <a:endParaRPr lang="da-DK" sz="2300" b="1" dirty="0"/>
          </a:p>
          <a:p>
            <a:pPr defTabSz="1780062">
              <a:defRPr/>
            </a:pPr>
            <a:r>
              <a:rPr lang="da-DK" sz="2300" b="1" dirty="0"/>
              <a:t>Væsentlig ændring 3.1:</a:t>
            </a:r>
            <a:r>
              <a:rPr lang="da-DK" sz="2300" dirty="0"/>
              <a:t> </a:t>
            </a:r>
            <a:r>
              <a:rPr lang="da-DK" sz="1200" kern="1200" dirty="0">
                <a:solidFill>
                  <a:schemeClr val="tx1"/>
                </a:solidFill>
                <a:effectLst/>
                <a:latin typeface="+mn-lt"/>
                <a:ea typeface="+mn-ea"/>
                <a:cs typeface="+mn-cs"/>
              </a:rPr>
              <a:t>Justering af målgruppen for disse retningslinjer. Fokus er lagt på den udførende entreprenør. Den Banedanmark indgår kontrakt med skal ikke nødvendigvis være godkendt efter disse retningslinjer, hvis alle jernbanesikkerhedsmæssige ydelser leveres via godkendte underentreprenører. Der er ikke længere krav om, at virksomheder, der kun udlåner, udlejer eller leaser rullende materiel til udførende entreprenører, skal være godkendte efter disse retningslinjer. Hertil kommer præcisering af at skriftlig godkendelse skal være på plads inden arbejdet påbegyndes. </a:t>
            </a:r>
            <a:r>
              <a:rPr lang="da-DK" sz="1200" b="1" dirty="0"/>
              <a:t>FORDI… </a:t>
            </a:r>
            <a:r>
              <a:rPr lang="da-DK" sz="1200" b="0" dirty="0"/>
              <a:t>Udfaldet af en nærmere granskning og dialog med jura omkring udbudsregler.</a:t>
            </a:r>
            <a:endParaRPr lang="da-DK" sz="1200" dirty="0"/>
          </a:p>
          <a:p>
            <a:pPr lvl="0"/>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3.1 m.m.:</a:t>
            </a:r>
            <a:r>
              <a:rPr lang="da-DK" sz="1200" kern="1200" dirty="0">
                <a:solidFill>
                  <a:schemeClr val="tx1"/>
                </a:solidFill>
                <a:effectLst/>
                <a:latin typeface="+mn-lt"/>
                <a:ea typeface="+mn-ea"/>
                <a:cs typeface="+mn-cs"/>
              </a:rPr>
              <a:t> Opdeling af ydelsen ”Rullende materiel” i ”Rullende materiel med attest” og ”Rullende materiel uden attest”. </a:t>
            </a:r>
            <a:r>
              <a:rPr lang="da-DK" sz="1200" b="1" dirty="0"/>
              <a:t>FORDI… </a:t>
            </a:r>
            <a:r>
              <a:rPr lang="da-DK" sz="1200" b="0" dirty="0"/>
              <a:t> Der er forskel på </a:t>
            </a:r>
            <a:r>
              <a:rPr lang="da-DK" sz="1200" b="0" dirty="0" err="1"/>
              <a:t>kraene</a:t>
            </a:r>
            <a:r>
              <a:rPr lang="da-DK" sz="1200" b="0" dirty="0"/>
              <a:t> til disse to typer materiel og derfor giver det også mening af dele dem 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dirty="0"/>
          </a:p>
          <a:p>
            <a:r>
              <a:rPr lang="da-DK" b="1" u="sng" dirty="0"/>
              <a:t>Alternativ formulering:</a:t>
            </a:r>
            <a:endParaRPr lang="da-DK" dirty="0"/>
          </a:p>
          <a:p>
            <a:pPr lvl="0"/>
            <a:r>
              <a:rPr lang="da-DK" dirty="0"/>
              <a:t>Fokus er nu kun lagt på de entreprenører, der udfører arbejdet og ikke dem vi indgår kontrakt med</a:t>
            </a:r>
          </a:p>
          <a:p>
            <a:pPr lvl="0"/>
            <a:r>
              <a:rPr lang="da-DK" dirty="0"/>
              <a:t>Hovedentreprenøren/totalentreprenøren behøver dermed ikke være godkendt efter retningslinjerne, HVIS det udførende arbejde i relation til de jernbanesikkerhedsmæssige ydelser udføres af godkendte underentreprenører jf. de gældende retningslinjer  </a:t>
            </a:r>
          </a:p>
          <a:p>
            <a:pPr lvl="0"/>
            <a:r>
              <a:rPr lang="da-DK" dirty="0"/>
              <a:t>Godkendelsen skal være på plads inden arbejde påbegyndes</a:t>
            </a:r>
          </a:p>
          <a:p>
            <a:pPr lvl="0"/>
            <a:r>
              <a:rPr lang="da-DK" dirty="0"/>
              <a:t>Virksomheder der lever at udlåne, udlejer eller lease rullende materiel ud til entreprenører, skal ikke være godkendte. Her tænkes på virksomheder, der har udlåning, udlejning og leasing som den </a:t>
            </a:r>
            <a:r>
              <a:rPr lang="da-DK" b="1" dirty="0"/>
              <a:t>eneste aktivitet</a:t>
            </a:r>
            <a:r>
              <a:rPr lang="da-DK" dirty="0"/>
              <a:t>. </a:t>
            </a:r>
          </a:p>
          <a:p>
            <a:pPr lvl="0"/>
            <a:r>
              <a:rPr lang="da-DK" dirty="0"/>
              <a:t>Den entreprenør der </a:t>
            </a:r>
            <a:r>
              <a:rPr lang="da-DK" b="1" dirty="0"/>
              <a:t>anvender rullende materielle</a:t>
            </a:r>
            <a:r>
              <a:rPr lang="da-DK" dirty="0"/>
              <a:t> med og/eller uden attest, </a:t>
            </a:r>
            <a:r>
              <a:rPr lang="da-DK" b="1" dirty="0"/>
              <a:t>skal</a:t>
            </a:r>
            <a:r>
              <a:rPr lang="da-DK" dirty="0"/>
              <a:t> dog </a:t>
            </a:r>
            <a:r>
              <a:rPr lang="da-DK" b="1" dirty="0"/>
              <a:t>være godkendt</a:t>
            </a:r>
            <a:r>
              <a:rPr lang="da-DK" dirty="0"/>
              <a:t> til at levere ”rullende materiel med attest” og/eller ”rullende materiel uden attest” (ny differentiering i version 2.3)</a:t>
            </a:r>
          </a:p>
          <a:p>
            <a:pPr lvl="0"/>
            <a:r>
              <a:rPr lang="da-DK" dirty="0"/>
              <a:t>Den entreprenør der låner, lejer eller leaser rullende materiel med eller uden attest, har ansvaret for og skal kunne dokumentere at materielle overholder all relevant lovgivning på området – herunder krav, normer og standarder m.m.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lvl="0"/>
            <a:endParaRPr lang="da-DK" sz="1200" kern="1200" dirty="0">
              <a:solidFill>
                <a:schemeClr val="tx1"/>
              </a:solidFill>
              <a:effectLst/>
              <a:latin typeface="+mn-lt"/>
              <a:ea typeface="+mn-ea"/>
              <a:cs typeface="+mn-cs"/>
            </a:endParaRPr>
          </a:p>
          <a:p>
            <a:pPr defTabSz="1780062">
              <a:defRPr/>
            </a:pPr>
            <a:endParaRPr lang="da-DK" sz="2300" dirty="0"/>
          </a:p>
          <a:p>
            <a:pPr defTabSz="1780062">
              <a:defRPr/>
            </a:pPr>
            <a:endParaRPr lang="da-DK" sz="2300"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17</a:t>
            </a:fld>
            <a:endParaRPr lang="da-DK"/>
          </a:p>
        </p:txBody>
      </p:sp>
    </p:spTree>
    <p:extLst>
      <p:ext uri="{BB962C8B-B14F-4D97-AF65-F5344CB8AC3E}">
        <p14:creationId xmlns:p14="http://schemas.microsoft.com/office/powerpoint/2010/main" val="2704968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a:bodyPr>
          <a:lstStyle/>
          <a:p>
            <a:pPr defTabSz="1780062">
              <a:defRPr/>
            </a:pPr>
            <a:r>
              <a:rPr lang="da-DK" sz="2300" dirty="0">
                <a:ea typeface="Verdana"/>
                <a:cs typeface="Verdana"/>
              </a:rPr>
              <a:t>Med afsæt i samarbejdet med entreprenørene bliver Banedanmark hele tiden klogere på, hvad der kan forbedres ved ansøgningsprocessen og de gældende retningslinjer m.m.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3.5:</a:t>
            </a:r>
            <a:r>
              <a:rPr lang="da-DK" sz="1200" kern="1200" dirty="0">
                <a:solidFill>
                  <a:schemeClr val="tx1"/>
                </a:solidFill>
                <a:effectLst/>
                <a:latin typeface="+mn-lt"/>
                <a:ea typeface="+mn-ea"/>
                <a:cs typeface="+mn-cs"/>
              </a:rPr>
              <a:t> Hvis man har et sikkerhedscertifikat fra Trafik-, Bygge og Boligstyrelsen, så skal man ikke fremsende procedure for lokomotivførere i forbindelse med ansøgningsprocessen, når man søger om at levere andre ydelser end ”Rullende materiel med attest” og ”Lokomotivfører”. </a:t>
            </a:r>
            <a:r>
              <a:rPr lang="da-DK" sz="1200" b="1" dirty="0"/>
              <a:t>FORDI…</a:t>
            </a:r>
            <a:r>
              <a:rPr lang="da-DK" sz="1200" b="0" dirty="0"/>
              <a:t> Kompetencestyring er et fokusområde i forhold til Bek. 147 og dermed også noget TBBS følger op på som myndighed, når entreprenørerne har et sikkerhedscertifikat.</a:t>
            </a:r>
            <a:endParaRPr lang="da-DK" sz="1200" dirty="0"/>
          </a:p>
          <a:p>
            <a:endParaRPr lang="en-US"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18</a:t>
            </a:fld>
            <a:endParaRPr lang="da-DK"/>
          </a:p>
        </p:txBody>
      </p:sp>
    </p:spTree>
    <p:extLst>
      <p:ext uri="{BB962C8B-B14F-4D97-AF65-F5344CB8AC3E}">
        <p14:creationId xmlns:p14="http://schemas.microsoft.com/office/powerpoint/2010/main" val="291629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a:bodyPr>
          <a:lstStyle/>
          <a:p>
            <a:pPr defTabSz="1780062">
              <a:defRPr/>
            </a:pPr>
            <a:r>
              <a:rPr lang="da-DK" sz="2300" dirty="0">
                <a:ea typeface="Verdana"/>
                <a:cs typeface="Verdana"/>
              </a:rPr>
              <a:t>Med afsæt i samarbejdet med entreprenørene bliver Banedanmark hele tiden klogere på, hvad der kan forbedres ved ansøgningsprocessen og de gældende retningslinjer m.m. </a:t>
            </a:r>
          </a:p>
          <a:p>
            <a:endParaRPr lang="en-US"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19</a:t>
            </a:fld>
            <a:endParaRPr lang="da-DK"/>
          </a:p>
        </p:txBody>
      </p:sp>
    </p:spTree>
    <p:extLst>
      <p:ext uri="{BB962C8B-B14F-4D97-AF65-F5344CB8AC3E}">
        <p14:creationId xmlns:p14="http://schemas.microsoft.com/office/powerpoint/2010/main" val="1700552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a:bodyPr>
          <a:lstStyle/>
          <a:p>
            <a:pPr defTabSz="1780062">
              <a:defRPr/>
            </a:pPr>
            <a:r>
              <a:rPr lang="da-DK" sz="2300" dirty="0">
                <a:ea typeface="Verdana"/>
                <a:cs typeface="Verdana"/>
              </a:rPr>
              <a:t>Med afsæt i samarbejdet med entreprenørene bliver Banedanmark hele tiden klogere på, hvad der kan forbedres ved ansøgningsprocessen og de gældende retningslinjer m.m. </a:t>
            </a:r>
          </a:p>
          <a:p>
            <a:endParaRPr lang="en-US"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20</a:t>
            </a:fld>
            <a:endParaRPr lang="da-DK"/>
          </a:p>
        </p:txBody>
      </p:sp>
    </p:spTree>
    <p:extLst>
      <p:ext uri="{BB962C8B-B14F-4D97-AF65-F5344CB8AC3E}">
        <p14:creationId xmlns:p14="http://schemas.microsoft.com/office/powerpoint/2010/main" val="4198496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fontScale="47500" lnSpcReduction="20000"/>
          </a:bodyPr>
          <a:lstStyle/>
          <a:p>
            <a:pPr defTabSz="1780062">
              <a:defRPr/>
            </a:pPr>
            <a:r>
              <a:rPr lang="da-DK" sz="2100" b="1" dirty="0">
                <a:ea typeface="Verdana"/>
                <a:cs typeface="Verdana"/>
              </a:rPr>
              <a:t>Ledelsessystemer</a:t>
            </a:r>
            <a:r>
              <a:rPr lang="da-DK" sz="2100" dirty="0">
                <a:ea typeface="Verdana"/>
                <a:cs typeface="Verdana"/>
              </a:rPr>
              <a:t> - certificeret efter ISO 9001 eller ISO 45001</a:t>
            </a:r>
          </a:p>
          <a:p>
            <a:endParaRPr lang="en-US" sz="2100" dirty="0"/>
          </a:p>
          <a:p>
            <a:pPr defTabSz="1780062">
              <a:defRPr/>
            </a:pPr>
            <a:r>
              <a:rPr lang="en-US" sz="2100" dirty="0"/>
              <a:t>Planer for </a:t>
            </a:r>
            <a:r>
              <a:rPr lang="en-US" sz="2100" dirty="0" err="1"/>
              <a:t>næste</a:t>
            </a:r>
            <a:r>
              <a:rPr lang="en-US" sz="2100" dirty="0"/>
              <a:t> </a:t>
            </a:r>
            <a:r>
              <a:rPr lang="en-US" sz="2100" dirty="0" err="1"/>
              <a:t>opdatering</a:t>
            </a:r>
            <a:r>
              <a:rPr lang="en-US" sz="2100" dirty="0"/>
              <a:t> </a:t>
            </a:r>
            <a:r>
              <a:rPr lang="en-US" sz="2100" dirty="0" err="1"/>
              <a:t>er</a:t>
            </a:r>
            <a:r>
              <a:rPr lang="en-US" sz="2100" dirty="0"/>
              <a:t> </a:t>
            </a:r>
            <a:r>
              <a:rPr lang="en-US" sz="2100" dirty="0" err="1"/>
              <a:t>lagt</a:t>
            </a:r>
            <a:r>
              <a:rPr lang="en-US" sz="2100" dirty="0"/>
              <a:t>. </a:t>
            </a:r>
            <a:r>
              <a:rPr lang="en-US" sz="2100" dirty="0" err="1"/>
              <a:t>Det</a:t>
            </a:r>
            <a:r>
              <a:rPr lang="en-US" sz="2100" dirty="0"/>
              <a:t> der ligger I </a:t>
            </a:r>
            <a:r>
              <a:rPr lang="en-US" sz="2100" dirty="0" err="1"/>
              <a:t>støbeskeen</a:t>
            </a:r>
            <a:r>
              <a:rPr lang="en-US" sz="2100" dirty="0"/>
              <a:t> </a:t>
            </a:r>
            <a:r>
              <a:rPr lang="en-US" sz="2100" dirty="0" err="1"/>
              <a:t>er</a:t>
            </a:r>
            <a:r>
              <a:rPr lang="en-US" sz="2100" dirty="0"/>
              <a:t> </a:t>
            </a:r>
            <a:r>
              <a:rPr lang="en-US" sz="2100" dirty="0" err="1"/>
              <a:t>en</a:t>
            </a:r>
            <a:r>
              <a:rPr lang="en-US" sz="2100" dirty="0"/>
              <a:t> </a:t>
            </a:r>
            <a:r>
              <a:rPr lang="en-US" sz="2100" dirty="0" err="1"/>
              <a:t>anerkendelse</a:t>
            </a:r>
            <a:r>
              <a:rPr lang="en-US" sz="2100" dirty="0"/>
              <a:t> </a:t>
            </a:r>
            <a:r>
              <a:rPr lang="en-US" sz="2100" dirty="0" err="1"/>
              <a:t>af</a:t>
            </a:r>
            <a:r>
              <a:rPr lang="en-US" sz="2100" dirty="0"/>
              <a:t> ISO </a:t>
            </a:r>
            <a:r>
              <a:rPr lang="en-US" sz="2100" dirty="0" err="1"/>
              <a:t>standarder</a:t>
            </a:r>
            <a:r>
              <a:rPr lang="en-US" sz="2100" dirty="0"/>
              <a:t>. </a:t>
            </a:r>
            <a:r>
              <a:rPr lang="da-DK" sz="2100" b="1" dirty="0"/>
              <a:t>Målgruppen</a:t>
            </a:r>
            <a:r>
              <a:rPr lang="da-DK" sz="2100" dirty="0"/>
              <a:t> er entreprenørvirksomheder, der har opbygget et ledelsessystem, der er omfattet af et akkrediteret certifikat efter standerne ISO 9001 eller ISO 45001 (OHSAS 18001). </a:t>
            </a:r>
          </a:p>
          <a:p>
            <a:endParaRPr lang="en-US" sz="2100" dirty="0"/>
          </a:p>
          <a:p>
            <a:r>
              <a:rPr lang="en-US" sz="2100" dirty="0"/>
              <a:t>Med </a:t>
            </a:r>
            <a:r>
              <a:rPr lang="en-US" sz="2100" dirty="0" err="1"/>
              <a:t>denne</a:t>
            </a:r>
            <a:r>
              <a:rPr lang="en-US" sz="2100" dirty="0"/>
              <a:t> </a:t>
            </a:r>
            <a:r>
              <a:rPr lang="en-US" sz="2100" dirty="0" err="1"/>
              <a:t>anerkendelse</a:t>
            </a:r>
            <a:r>
              <a:rPr lang="en-US" sz="2100" dirty="0"/>
              <a:t> </a:t>
            </a:r>
            <a:r>
              <a:rPr lang="en-US" sz="2100" dirty="0" err="1"/>
              <a:t>vil</a:t>
            </a:r>
            <a:r>
              <a:rPr lang="en-US" sz="2100" dirty="0"/>
              <a:t> Banedanmark </a:t>
            </a:r>
            <a:r>
              <a:rPr lang="en-US" sz="2100" dirty="0" err="1"/>
              <a:t>gøre</a:t>
            </a:r>
            <a:r>
              <a:rPr lang="en-US" sz="2100" dirty="0"/>
              <a:t> ansøgningsprocessen </a:t>
            </a:r>
            <a:r>
              <a:rPr lang="en-US" sz="2100" dirty="0" err="1"/>
              <a:t>nemmere</a:t>
            </a:r>
            <a:r>
              <a:rPr lang="en-US" sz="2100" dirty="0"/>
              <a:t> for </a:t>
            </a:r>
            <a:r>
              <a:rPr lang="en-US" sz="2100" dirty="0" err="1"/>
              <a:t>virsomheder</a:t>
            </a:r>
            <a:r>
              <a:rPr lang="en-US" sz="2100" dirty="0"/>
              <a:t> med et </a:t>
            </a:r>
            <a:r>
              <a:rPr lang="en-US" sz="2100" dirty="0" err="1"/>
              <a:t>ledelsessystemt</a:t>
            </a:r>
            <a:r>
              <a:rPr lang="en-US" sz="2100" dirty="0"/>
              <a:t>, der </a:t>
            </a:r>
            <a:r>
              <a:rPr lang="en-US" sz="2100" dirty="0" err="1"/>
              <a:t>er</a:t>
            </a:r>
            <a:r>
              <a:rPr lang="en-US" sz="2100" dirty="0"/>
              <a:t>  certificeret </a:t>
            </a:r>
            <a:r>
              <a:rPr lang="en-US" sz="2100" dirty="0" err="1"/>
              <a:t>efter</a:t>
            </a:r>
            <a:r>
              <a:rPr lang="en-US" sz="2100" dirty="0"/>
              <a:t> ISO 9001 </a:t>
            </a:r>
            <a:r>
              <a:rPr lang="en-US" sz="2100" dirty="0" err="1"/>
              <a:t>eller</a:t>
            </a:r>
            <a:r>
              <a:rPr lang="en-US" sz="2100" dirty="0"/>
              <a:t> ISO 45001 (OHSAS 18001). </a:t>
            </a:r>
          </a:p>
          <a:p>
            <a:endParaRPr lang="en-US" sz="2100" dirty="0"/>
          </a:p>
          <a:p>
            <a:r>
              <a:rPr lang="en-US" sz="2100" dirty="0" err="1"/>
              <a:t>Alle</a:t>
            </a:r>
            <a:r>
              <a:rPr lang="en-US" sz="2100" dirty="0"/>
              <a:t> </a:t>
            </a:r>
            <a:r>
              <a:rPr lang="en-US" sz="2100" dirty="0" err="1"/>
              <a:t>skal</a:t>
            </a:r>
            <a:r>
              <a:rPr lang="en-US" sz="2100" dirty="0"/>
              <a:t> </a:t>
            </a:r>
            <a:r>
              <a:rPr lang="en-US" sz="2100" dirty="0" err="1"/>
              <a:t>fortsat</a:t>
            </a:r>
            <a:r>
              <a:rPr lang="en-US" sz="2100" dirty="0"/>
              <a:t> </a:t>
            </a:r>
            <a:r>
              <a:rPr lang="en-US" sz="2100" dirty="0" err="1"/>
              <a:t>overholde</a:t>
            </a:r>
            <a:r>
              <a:rPr lang="en-US" sz="2100" dirty="0"/>
              <a:t> </a:t>
            </a:r>
            <a:r>
              <a:rPr lang="en-US" sz="2100" dirty="0" err="1"/>
              <a:t>retningslinjerne</a:t>
            </a:r>
            <a:r>
              <a:rPr lang="en-US" sz="2100" dirty="0"/>
              <a:t>, men den documentation, der </a:t>
            </a:r>
            <a:r>
              <a:rPr lang="en-US" sz="2100" dirty="0" err="1"/>
              <a:t>skal</a:t>
            </a:r>
            <a:r>
              <a:rPr lang="en-US" sz="2100" dirty="0"/>
              <a:t> </a:t>
            </a:r>
            <a:r>
              <a:rPr lang="en-US" sz="2100" dirty="0" err="1"/>
              <a:t>fremsendes</a:t>
            </a:r>
            <a:r>
              <a:rPr lang="en-US" sz="2100" dirty="0"/>
              <a:t> I </a:t>
            </a:r>
            <a:r>
              <a:rPr lang="en-US" sz="2100" dirty="0" err="1"/>
              <a:t>forbindelse</a:t>
            </a:r>
            <a:r>
              <a:rPr lang="en-US" sz="2100" dirty="0"/>
              <a:t> med ansøgningsprocessen </a:t>
            </a:r>
            <a:r>
              <a:rPr lang="en-US" sz="2100" dirty="0" err="1"/>
              <a:t>langt</a:t>
            </a:r>
            <a:r>
              <a:rPr lang="en-US" sz="2100" dirty="0"/>
              <a:t> hen ad </a:t>
            </a:r>
            <a:r>
              <a:rPr lang="en-US" sz="2100" dirty="0" err="1"/>
              <a:t>vejen</a:t>
            </a:r>
            <a:r>
              <a:rPr lang="en-US" sz="2100" dirty="0"/>
              <a:t> </a:t>
            </a:r>
            <a:r>
              <a:rPr lang="en-US" sz="2100" dirty="0" err="1"/>
              <a:t>knyttet</a:t>
            </a:r>
            <a:r>
              <a:rPr lang="en-US" sz="2100" dirty="0"/>
              <a:t> til </a:t>
            </a:r>
            <a:r>
              <a:rPr lang="en-US" sz="2100" dirty="0" err="1"/>
              <a:t>det</a:t>
            </a:r>
            <a:r>
              <a:rPr lang="en-US" sz="2100" dirty="0"/>
              <a:t> certificerende </a:t>
            </a:r>
            <a:r>
              <a:rPr lang="en-US" sz="2100" dirty="0" err="1"/>
              <a:t>ledelsessystem</a:t>
            </a:r>
            <a:r>
              <a:rPr lang="en-US" sz="2100" dirty="0"/>
              <a:t>. </a:t>
            </a:r>
            <a:r>
              <a:rPr lang="en-US" sz="2100" dirty="0" err="1"/>
              <a:t>Samtidig</a:t>
            </a:r>
            <a:r>
              <a:rPr lang="en-US" sz="2100" dirty="0"/>
              <a:t> </a:t>
            </a:r>
            <a:r>
              <a:rPr lang="en-US" sz="2100" dirty="0" err="1"/>
              <a:t>vil</a:t>
            </a:r>
            <a:r>
              <a:rPr lang="en-US" sz="2100" dirty="0"/>
              <a:t> Banedanmark give </a:t>
            </a:r>
            <a:r>
              <a:rPr lang="en-US" sz="2100" dirty="0" err="1"/>
              <a:t>større</a:t>
            </a:r>
            <a:r>
              <a:rPr lang="en-US" sz="2100" dirty="0"/>
              <a:t> </a:t>
            </a:r>
            <a:r>
              <a:rPr lang="en-US" sz="2100" dirty="0" err="1"/>
              <a:t>frihedsgrader</a:t>
            </a:r>
            <a:r>
              <a:rPr lang="en-US" sz="2100" dirty="0"/>
              <a:t> til </a:t>
            </a:r>
            <a:r>
              <a:rPr lang="en-US" sz="2100" dirty="0" err="1"/>
              <a:t>virksomheder</a:t>
            </a:r>
            <a:r>
              <a:rPr lang="en-US" sz="2100" dirty="0"/>
              <a:t>, der </a:t>
            </a:r>
            <a:r>
              <a:rPr lang="en-US" sz="2100" dirty="0" err="1"/>
              <a:t>har</a:t>
            </a:r>
            <a:r>
              <a:rPr lang="en-US" sz="2100" dirty="0"/>
              <a:t> et certificeret </a:t>
            </a:r>
            <a:r>
              <a:rPr lang="en-US" sz="2100" dirty="0" err="1"/>
              <a:t>ledelsessystem</a:t>
            </a:r>
            <a:r>
              <a:rPr lang="en-US" sz="2100" dirty="0"/>
              <a:t> </a:t>
            </a:r>
            <a:r>
              <a:rPr lang="en-US" sz="2100" dirty="0" err="1"/>
              <a:t>efter</a:t>
            </a:r>
            <a:r>
              <a:rPr lang="en-US" sz="2100" dirty="0"/>
              <a:t> ISO 9001 </a:t>
            </a:r>
            <a:r>
              <a:rPr lang="en-US" sz="2100" dirty="0" err="1"/>
              <a:t>eller</a:t>
            </a:r>
            <a:r>
              <a:rPr lang="en-US" sz="2100" dirty="0"/>
              <a:t> ISO 45001 (OHSAS 18001). </a:t>
            </a:r>
            <a:r>
              <a:rPr lang="en-US" sz="2100" dirty="0" err="1"/>
              <a:t>Dermed</a:t>
            </a:r>
            <a:r>
              <a:rPr lang="en-US" sz="2100" dirty="0"/>
              <a:t> </a:t>
            </a:r>
            <a:r>
              <a:rPr lang="en-US" sz="2100" dirty="0" err="1"/>
              <a:t>skal</a:t>
            </a:r>
            <a:r>
              <a:rPr lang="en-US" sz="2100" dirty="0"/>
              <a:t> man </a:t>
            </a:r>
            <a:r>
              <a:rPr lang="en-US" sz="2100" dirty="0" err="1"/>
              <a:t>ikke</a:t>
            </a:r>
            <a:r>
              <a:rPr lang="en-US" sz="2100" dirty="0"/>
              <a:t> </a:t>
            </a:r>
            <a:r>
              <a:rPr lang="en-US" sz="2100" dirty="0" err="1"/>
              <a:t>nødvendigvis</a:t>
            </a:r>
            <a:r>
              <a:rPr lang="en-US" sz="2100" dirty="0"/>
              <a:t> dokumenteres </a:t>
            </a:r>
            <a:r>
              <a:rPr lang="en-US" sz="2100" dirty="0" err="1"/>
              <a:t>overensstemmelse</a:t>
            </a:r>
            <a:r>
              <a:rPr lang="en-US" sz="2100" dirty="0"/>
              <a:t> med </a:t>
            </a:r>
            <a:r>
              <a:rPr lang="en-US" sz="2100" dirty="0" err="1"/>
              <a:t>gældende</a:t>
            </a:r>
            <a:r>
              <a:rPr lang="en-US" sz="2100" dirty="0"/>
              <a:t> </a:t>
            </a:r>
            <a:r>
              <a:rPr lang="en-US" sz="2100" dirty="0" err="1"/>
              <a:t>retningslinjer</a:t>
            </a:r>
            <a:r>
              <a:rPr lang="en-US" sz="2100" dirty="0"/>
              <a:t> </a:t>
            </a:r>
            <a:r>
              <a:rPr lang="en-US" sz="2100" dirty="0" err="1"/>
              <a:t>på</a:t>
            </a:r>
            <a:r>
              <a:rPr lang="en-US" sz="2100" dirty="0"/>
              <a:t> den </a:t>
            </a:r>
            <a:r>
              <a:rPr lang="en-US" sz="2100" b="1" dirty="0" err="1"/>
              <a:t>måde</a:t>
            </a:r>
            <a:r>
              <a:rPr lang="en-US" sz="2100" b="1" dirty="0"/>
              <a:t> </a:t>
            </a:r>
            <a:r>
              <a:rPr lang="en-US" sz="2100" b="1" dirty="0" err="1"/>
              <a:t>som</a:t>
            </a:r>
            <a:r>
              <a:rPr lang="en-US" sz="2100" b="1" dirty="0"/>
              <a:t> </a:t>
            </a:r>
            <a:r>
              <a:rPr lang="en-US" sz="2100" b="1" dirty="0" err="1"/>
              <a:t>læsevejledningen</a:t>
            </a:r>
            <a:r>
              <a:rPr lang="en-US" sz="2100" b="1" dirty="0"/>
              <a:t> </a:t>
            </a:r>
            <a:r>
              <a:rPr lang="en-US" sz="2100" b="1" dirty="0" err="1"/>
              <a:t>foreskriver</a:t>
            </a:r>
            <a:r>
              <a:rPr lang="en-US" sz="2100" dirty="0"/>
              <a:t>. Med </a:t>
            </a:r>
            <a:r>
              <a:rPr lang="en-US" sz="2100" dirty="0" err="1"/>
              <a:t>anerkendelsen</a:t>
            </a:r>
            <a:r>
              <a:rPr lang="en-US" sz="2100" dirty="0"/>
              <a:t> </a:t>
            </a:r>
            <a:r>
              <a:rPr lang="en-US" sz="2100" dirty="0" err="1"/>
              <a:t>er</a:t>
            </a:r>
            <a:r>
              <a:rPr lang="en-US" sz="2100" dirty="0"/>
              <a:t> der </a:t>
            </a:r>
            <a:r>
              <a:rPr lang="en-US" sz="2100" dirty="0" err="1"/>
              <a:t>også</a:t>
            </a:r>
            <a:r>
              <a:rPr lang="en-US" sz="2100" dirty="0"/>
              <a:t> </a:t>
            </a:r>
            <a:r>
              <a:rPr lang="en-US" sz="2100" dirty="0" err="1"/>
              <a:t>en</a:t>
            </a:r>
            <a:r>
              <a:rPr lang="en-US" sz="2100" dirty="0"/>
              <a:t> </a:t>
            </a:r>
            <a:r>
              <a:rPr lang="en-US" sz="2100" dirty="0" err="1"/>
              <a:t>tillid</a:t>
            </a:r>
            <a:r>
              <a:rPr lang="en-US" sz="2100" dirty="0"/>
              <a:t> til at entreprenørene </a:t>
            </a:r>
            <a:r>
              <a:rPr lang="en-US" sz="2100" dirty="0" err="1"/>
              <a:t>kan</a:t>
            </a:r>
            <a:r>
              <a:rPr lang="en-US" sz="2100" dirty="0"/>
              <a:t> </a:t>
            </a:r>
            <a:r>
              <a:rPr lang="en-US" sz="2100" dirty="0" err="1"/>
              <a:t>styre</a:t>
            </a:r>
            <a:r>
              <a:rPr lang="en-US" sz="2100" dirty="0"/>
              <a:t> </a:t>
            </a:r>
            <a:r>
              <a:rPr lang="en-US" sz="2100" dirty="0" err="1"/>
              <a:t>deres</a:t>
            </a:r>
            <a:r>
              <a:rPr lang="en-US" sz="2100" dirty="0"/>
              <a:t> </a:t>
            </a:r>
            <a:r>
              <a:rPr lang="en-US" sz="2100" dirty="0" err="1"/>
              <a:t>væsentlige</a:t>
            </a:r>
            <a:r>
              <a:rPr lang="en-US" sz="2100" dirty="0"/>
              <a:t> forhold </a:t>
            </a:r>
            <a:r>
              <a:rPr lang="en-US" sz="2100" dirty="0" err="1"/>
              <a:t>på</a:t>
            </a:r>
            <a:r>
              <a:rPr lang="en-US" sz="2100" dirty="0"/>
              <a:t> </a:t>
            </a:r>
            <a:r>
              <a:rPr lang="en-US" sz="2100" dirty="0" err="1"/>
              <a:t>en</a:t>
            </a:r>
            <a:r>
              <a:rPr lang="en-US" sz="2100" dirty="0"/>
              <a:t> </a:t>
            </a:r>
            <a:r>
              <a:rPr lang="en-US" sz="2100" dirty="0" err="1"/>
              <a:t>risikobaseret</a:t>
            </a:r>
            <a:r>
              <a:rPr lang="en-US" sz="2100" dirty="0"/>
              <a:t>, </a:t>
            </a:r>
            <a:r>
              <a:rPr lang="en-US" sz="2100" dirty="0" err="1"/>
              <a:t>systematisk</a:t>
            </a:r>
            <a:r>
              <a:rPr lang="en-US" sz="2100" dirty="0"/>
              <a:t> og </a:t>
            </a:r>
            <a:r>
              <a:rPr lang="en-US" sz="2100" dirty="0" err="1"/>
              <a:t>dokumenteret</a:t>
            </a:r>
            <a:r>
              <a:rPr lang="en-US" sz="2100" dirty="0"/>
              <a:t> </a:t>
            </a:r>
            <a:r>
              <a:rPr lang="en-US" sz="2100" dirty="0" err="1"/>
              <a:t>måde</a:t>
            </a:r>
            <a:r>
              <a:rPr lang="en-US" sz="2100" dirty="0"/>
              <a:t> – </a:t>
            </a:r>
            <a:r>
              <a:rPr lang="en-US" sz="2100" dirty="0" err="1"/>
              <a:t>også</a:t>
            </a:r>
            <a:r>
              <a:rPr lang="en-US" sz="2100" dirty="0"/>
              <a:t> </a:t>
            </a:r>
            <a:r>
              <a:rPr lang="en-US" sz="2100" dirty="0" err="1"/>
              <a:t>selvom</a:t>
            </a:r>
            <a:r>
              <a:rPr lang="en-US" sz="2100" dirty="0"/>
              <a:t> </a:t>
            </a:r>
            <a:r>
              <a:rPr lang="en-US" sz="2100" dirty="0" err="1"/>
              <a:t>det</a:t>
            </a:r>
            <a:r>
              <a:rPr lang="en-US" sz="2100" dirty="0"/>
              <a:t> </a:t>
            </a:r>
            <a:r>
              <a:rPr lang="en-US" sz="2100" dirty="0" err="1"/>
              <a:t>måske</a:t>
            </a:r>
            <a:r>
              <a:rPr lang="en-US" sz="2100" dirty="0"/>
              <a:t> </a:t>
            </a:r>
            <a:r>
              <a:rPr lang="en-US" sz="2100" dirty="0" err="1"/>
              <a:t>ikke</a:t>
            </a:r>
            <a:r>
              <a:rPr lang="en-US" sz="2100" dirty="0"/>
              <a:t> </a:t>
            </a:r>
            <a:r>
              <a:rPr lang="en-US" sz="2100" dirty="0" err="1"/>
              <a:t>lige</a:t>
            </a:r>
            <a:r>
              <a:rPr lang="en-US" sz="2100" dirty="0"/>
              <a:t> </a:t>
            </a:r>
            <a:r>
              <a:rPr lang="en-US" sz="2100" dirty="0" err="1"/>
              <a:t>præcist</a:t>
            </a:r>
            <a:r>
              <a:rPr lang="en-US" sz="2100" dirty="0"/>
              <a:t> </a:t>
            </a:r>
            <a:r>
              <a:rPr lang="en-US" sz="2100" dirty="0" err="1"/>
              <a:t>er</a:t>
            </a:r>
            <a:r>
              <a:rPr lang="en-US" sz="2100" dirty="0"/>
              <a:t> </a:t>
            </a:r>
            <a:r>
              <a:rPr lang="en-US" sz="2100" dirty="0" err="1"/>
              <a:t>gjort</a:t>
            </a:r>
            <a:r>
              <a:rPr lang="en-US" sz="2100" dirty="0"/>
              <a:t> </a:t>
            </a:r>
            <a:r>
              <a:rPr lang="en-US" sz="2100" dirty="0" err="1"/>
              <a:t>på</a:t>
            </a:r>
            <a:r>
              <a:rPr lang="en-US" sz="2100" dirty="0"/>
              <a:t> den </a:t>
            </a:r>
            <a:r>
              <a:rPr lang="en-US" sz="2100" dirty="0" err="1"/>
              <a:t>måde</a:t>
            </a:r>
            <a:r>
              <a:rPr lang="en-US" sz="2100" dirty="0"/>
              <a:t> </a:t>
            </a:r>
            <a:r>
              <a:rPr lang="en-US" sz="2100" dirty="0" err="1"/>
              <a:t>som</a:t>
            </a:r>
            <a:r>
              <a:rPr lang="en-US" sz="2100" dirty="0"/>
              <a:t> </a:t>
            </a:r>
            <a:r>
              <a:rPr lang="en-US" sz="2100" dirty="0" err="1"/>
              <a:t>minimumskravene</a:t>
            </a:r>
            <a:r>
              <a:rPr lang="en-US" sz="2100" dirty="0"/>
              <a:t> </a:t>
            </a:r>
            <a:r>
              <a:rPr lang="en-US" sz="2100" dirty="0" err="1"/>
              <a:t>er</a:t>
            </a:r>
            <a:r>
              <a:rPr lang="en-US" sz="2100" dirty="0"/>
              <a:t> </a:t>
            </a:r>
            <a:r>
              <a:rPr lang="en-US" sz="2100" dirty="0" err="1"/>
              <a:t>beskrevet</a:t>
            </a:r>
            <a:r>
              <a:rPr lang="en-US" sz="2100" dirty="0"/>
              <a:t> I </a:t>
            </a:r>
            <a:r>
              <a:rPr lang="en-US" sz="2100" dirty="0" err="1"/>
              <a:t>læsevejledningen</a:t>
            </a:r>
            <a:r>
              <a:rPr lang="en-US" sz="2100" dirty="0"/>
              <a:t>. </a:t>
            </a:r>
          </a:p>
          <a:p>
            <a:r>
              <a:rPr lang="en-US" sz="2100" dirty="0" err="1"/>
              <a:t>Det</a:t>
            </a:r>
            <a:r>
              <a:rPr lang="en-US" sz="2100" dirty="0"/>
              <a:t> </a:t>
            </a:r>
            <a:r>
              <a:rPr lang="en-US" sz="2100" dirty="0" err="1"/>
              <a:t>forventes</a:t>
            </a:r>
            <a:r>
              <a:rPr lang="en-US" sz="2100" dirty="0"/>
              <a:t> at </a:t>
            </a:r>
            <a:r>
              <a:rPr lang="en-US" sz="2100" dirty="0" err="1"/>
              <a:t>det</a:t>
            </a:r>
            <a:r>
              <a:rPr lang="en-US" sz="2100" dirty="0"/>
              <a:t> </a:t>
            </a:r>
            <a:r>
              <a:rPr lang="en-US" sz="2100" dirty="0" err="1"/>
              <a:t>risikobaserede</a:t>
            </a:r>
            <a:r>
              <a:rPr lang="en-US" sz="2100" dirty="0"/>
              <a:t> og </a:t>
            </a:r>
            <a:r>
              <a:rPr lang="en-US" sz="2100" dirty="0" err="1"/>
              <a:t>systematiske</a:t>
            </a:r>
            <a:r>
              <a:rPr lang="en-US" sz="2100" dirty="0"/>
              <a:t> </a:t>
            </a:r>
            <a:r>
              <a:rPr lang="en-US" sz="2100" dirty="0" err="1"/>
              <a:t>arbejde</a:t>
            </a:r>
            <a:r>
              <a:rPr lang="en-US" sz="2100" dirty="0"/>
              <a:t> </a:t>
            </a:r>
            <a:r>
              <a:rPr lang="en-US" sz="2100" dirty="0" err="1"/>
              <a:t>samt</a:t>
            </a:r>
            <a:r>
              <a:rPr lang="en-US" sz="2100" dirty="0"/>
              <a:t> </a:t>
            </a:r>
            <a:r>
              <a:rPr lang="en-US" sz="2100" dirty="0" err="1"/>
              <a:t>det</a:t>
            </a:r>
            <a:r>
              <a:rPr lang="en-US" sz="2100" dirty="0"/>
              <a:t> at dokumenteres </a:t>
            </a:r>
            <a:r>
              <a:rPr lang="en-US" sz="2100" dirty="0" err="1"/>
              <a:t>arbejdet</a:t>
            </a:r>
            <a:r>
              <a:rPr lang="en-US" sz="2100" dirty="0"/>
              <a:t> - </a:t>
            </a:r>
            <a:r>
              <a:rPr lang="en-US" sz="2100" dirty="0" err="1"/>
              <a:t>så</a:t>
            </a:r>
            <a:r>
              <a:rPr lang="en-US" sz="2100" dirty="0"/>
              <a:t> at </a:t>
            </a:r>
            <a:r>
              <a:rPr lang="en-US" sz="2100" dirty="0" err="1"/>
              <a:t>sige</a:t>
            </a:r>
            <a:r>
              <a:rPr lang="en-US" sz="2100" dirty="0"/>
              <a:t> - </a:t>
            </a:r>
            <a:r>
              <a:rPr lang="en-US" sz="2100" dirty="0" err="1"/>
              <a:t>er</a:t>
            </a:r>
            <a:r>
              <a:rPr lang="en-US" sz="2100" dirty="0"/>
              <a:t> </a:t>
            </a:r>
            <a:r>
              <a:rPr lang="en-US" sz="2100" dirty="0" err="1"/>
              <a:t>en</a:t>
            </a:r>
            <a:r>
              <a:rPr lang="en-US" sz="2100" dirty="0"/>
              <a:t> del </a:t>
            </a:r>
            <a:r>
              <a:rPr lang="en-US" sz="2100" dirty="0" err="1"/>
              <a:t>af</a:t>
            </a:r>
            <a:r>
              <a:rPr lang="en-US" sz="2100" dirty="0"/>
              <a:t> </a:t>
            </a:r>
            <a:r>
              <a:rPr lang="en-US" sz="2100" dirty="0" err="1"/>
              <a:t>virksomhedskulturen</a:t>
            </a:r>
            <a:r>
              <a:rPr lang="en-US" sz="2100" dirty="0"/>
              <a:t> – </a:t>
            </a:r>
            <a:r>
              <a:rPr lang="en-US" sz="2100" i="1" dirty="0"/>
              <a:t>“the way we do things around here!”. </a:t>
            </a:r>
            <a:r>
              <a:rPr lang="en-US" sz="2100" dirty="0"/>
              <a:t>Banedanmark </a:t>
            </a:r>
            <a:r>
              <a:rPr lang="en-US" sz="2100" dirty="0" err="1"/>
              <a:t>ser</a:t>
            </a:r>
            <a:r>
              <a:rPr lang="en-US" sz="2100" dirty="0"/>
              <a:t> et certificeret </a:t>
            </a:r>
            <a:r>
              <a:rPr lang="en-US" sz="2100" dirty="0" err="1"/>
              <a:t>ledelsessystem</a:t>
            </a:r>
            <a:r>
              <a:rPr lang="en-US" sz="2100" dirty="0"/>
              <a:t> </a:t>
            </a:r>
            <a:r>
              <a:rPr lang="en-US" sz="2100" dirty="0" err="1"/>
              <a:t>som</a:t>
            </a:r>
            <a:r>
              <a:rPr lang="en-US" sz="2100" dirty="0"/>
              <a:t> et </a:t>
            </a:r>
            <a:r>
              <a:rPr lang="en-US" sz="2100" dirty="0" err="1"/>
              <a:t>udtryk</a:t>
            </a:r>
            <a:r>
              <a:rPr lang="en-US" sz="2100" dirty="0"/>
              <a:t> for </a:t>
            </a:r>
            <a:r>
              <a:rPr lang="en-US" sz="2100" dirty="0" err="1"/>
              <a:t>virksomhedens</a:t>
            </a:r>
            <a:r>
              <a:rPr lang="en-US" sz="2100" dirty="0"/>
              <a:t> </a:t>
            </a:r>
            <a:r>
              <a:rPr lang="en-US" sz="2100" dirty="0" err="1"/>
              <a:t>vilje</a:t>
            </a:r>
            <a:r>
              <a:rPr lang="en-US" sz="2100" dirty="0"/>
              <a:t> til at </a:t>
            </a:r>
            <a:r>
              <a:rPr lang="en-US" sz="2100" dirty="0" err="1"/>
              <a:t>arbejde</a:t>
            </a:r>
            <a:r>
              <a:rPr lang="en-US" sz="2100" dirty="0"/>
              <a:t> for </a:t>
            </a:r>
            <a:r>
              <a:rPr lang="en-US" sz="2100" dirty="0" err="1"/>
              <a:t>løbende</a:t>
            </a:r>
            <a:r>
              <a:rPr lang="en-US" sz="2100" dirty="0"/>
              <a:t> </a:t>
            </a:r>
            <a:r>
              <a:rPr lang="en-US" sz="2100" dirty="0" err="1"/>
              <a:t>forbedringer</a:t>
            </a:r>
            <a:r>
              <a:rPr lang="en-US" sz="2100" dirty="0"/>
              <a:t> og </a:t>
            </a:r>
            <a:r>
              <a:rPr lang="en-US" sz="2100" dirty="0" err="1"/>
              <a:t>dermed</a:t>
            </a:r>
            <a:r>
              <a:rPr lang="en-US" sz="2100" dirty="0"/>
              <a:t> </a:t>
            </a:r>
            <a:r>
              <a:rPr lang="en-US" sz="2100" dirty="0" err="1"/>
              <a:t>også</a:t>
            </a:r>
            <a:r>
              <a:rPr lang="en-US" sz="2100" dirty="0"/>
              <a:t> </a:t>
            </a:r>
            <a:r>
              <a:rPr lang="en-US" sz="2100" dirty="0" err="1"/>
              <a:t>arbejde</a:t>
            </a:r>
            <a:r>
              <a:rPr lang="en-US" sz="2100" dirty="0"/>
              <a:t> for at </a:t>
            </a:r>
            <a:r>
              <a:rPr lang="en-US" sz="2100" dirty="0" err="1"/>
              <a:t>opnå</a:t>
            </a:r>
            <a:r>
              <a:rPr lang="en-US" sz="2100" dirty="0"/>
              <a:t> et </a:t>
            </a:r>
            <a:r>
              <a:rPr lang="en-US" sz="2100" dirty="0" err="1"/>
              <a:t>højere</a:t>
            </a:r>
            <a:r>
              <a:rPr lang="en-US" sz="2100" dirty="0"/>
              <a:t> og </a:t>
            </a:r>
            <a:r>
              <a:rPr lang="en-US" sz="2100" dirty="0" err="1"/>
              <a:t>højere</a:t>
            </a:r>
            <a:r>
              <a:rPr lang="en-US" sz="2100" dirty="0"/>
              <a:t> </a:t>
            </a:r>
            <a:r>
              <a:rPr lang="en-US" sz="2100" dirty="0" err="1"/>
              <a:t>modenshedsniveau</a:t>
            </a:r>
            <a:r>
              <a:rPr lang="en-US" sz="2100" dirty="0"/>
              <a:t> </a:t>
            </a:r>
            <a:r>
              <a:rPr lang="en-US" sz="2100" dirty="0" err="1"/>
              <a:t>sikkerhedsmæssigt</a:t>
            </a:r>
            <a:r>
              <a:rPr lang="en-US" sz="2100" dirty="0"/>
              <a:t>. </a:t>
            </a:r>
          </a:p>
          <a:p>
            <a:endParaRPr lang="en-US" sz="2100" dirty="0"/>
          </a:p>
          <a:p>
            <a:r>
              <a:rPr lang="en-US" sz="2100" dirty="0" err="1"/>
              <a:t>Samtidig</a:t>
            </a:r>
            <a:r>
              <a:rPr lang="en-US" sz="2100" dirty="0"/>
              <a:t> </a:t>
            </a:r>
            <a:r>
              <a:rPr lang="en-US" sz="2100" dirty="0" err="1"/>
              <a:t>arbejdes</a:t>
            </a:r>
            <a:r>
              <a:rPr lang="en-US" sz="2100" dirty="0"/>
              <a:t> der </a:t>
            </a:r>
            <a:r>
              <a:rPr lang="en-US" sz="2100" dirty="0" err="1"/>
              <a:t>på</a:t>
            </a:r>
            <a:r>
              <a:rPr lang="en-US" sz="2100" dirty="0"/>
              <a:t>:</a:t>
            </a:r>
          </a:p>
          <a:p>
            <a:r>
              <a:rPr lang="da-DK" sz="2800" b="1" dirty="0"/>
              <a:t>Skabelon til oversigt over rullende materiel </a:t>
            </a:r>
            <a:r>
              <a:rPr lang="da-DK" sz="2800" dirty="0"/>
              <a:t>(vers 1.0) </a:t>
            </a:r>
            <a:r>
              <a:rPr lang="da-DK" sz="2800" b="1" dirty="0">
                <a:solidFill>
                  <a:srgbClr val="00B050"/>
                </a:solidFill>
              </a:rPr>
              <a:t>NY</a:t>
            </a:r>
            <a:endParaRPr lang="da-DK" sz="2800" dirty="0"/>
          </a:p>
          <a:p>
            <a:pPr marL="243492" indent="-243492">
              <a:buFont typeface="Arial" panose="020B0604020202020204" pitchFamily="34" charset="0"/>
              <a:buChar char="•"/>
            </a:pPr>
            <a:r>
              <a:rPr lang="da-DK" sz="2400" dirty="0"/>
              <a:t>Afsæt til at lave sin egen oversigt, der giver det nødvendige </a:t>
            </a:r>
            <a:r>
              <a:rPr lang="da-DK" sz="2400" dirty="0">
                <a:solidFill>
                  <a:schemeClr val="accent3">
                    <a:lumMod val="50000"/>
                  </a:schemeClr>
                </a:solidFill>
              </a:rPr>
              <a:t>overblik</a:t>
            </a:r>
            <a:r>
              <a:rPr lang="da-DK" sz="2400" dirty="0"/>
              <a:t> og </a:t>
            </a:r>
            <a:r>
              <a:rPr lang="da-DK" sz="2400" dirty="0">
                <a:solidFill>
                  <a:schemeClr val="accent3">
                    <a:lumMod val="50000"/>
                  </a:schemeClr>
                </a:solidFill>
              </a:rPr>
              <a:t>matcher</a:t>
            </a:r>
            <a:r>
              <a:rPr lang="da-DK" sz="2400" dirty="0"/>
              <a:t> </a:t>
            </a:r>
            <a:r>
              <a:rPr lang="da-DK" sz="2400" dirty="0">
                <a:solidFill>
                  <a:schemeClr val="accent3">
                    <a:lumMod val="50000"/>
                  </a:schemeClr>
                </a:solidFill>
              </a:rPr>
              <a:t>de stillede krav</a:t>
            </a:r>
          </a:p>
          <a:p>
            <a:endParaRPr lang="en-US" sz="2100"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21</a:t>
            </a:fld>
            <a:endParaRPr lang="da-DK"/>
          </a:p>
        </p:txBody>
      </p:sp>
    </p:spTree>
    <p:extLst>
      <p:ext uri="{BB962C8B-B14F-4D97-AF65-F5344CB8AC3E}">
        <p14:creationId xmlns:p14="http://schemas.microsoft.com/office/powerpoint/2010/main" val="209581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a:bodyPr>
          <a:lstStyle/>
          <a:p>
            <a:pPr defTabSz="1780062">
              <a:defRPr/>
            </a:pPr>
            <a:endParaRPr lang="da-DK" dirty="0">
              <a:cs typeface="Calibri"/>
            </a:endParaRPr>
          </a:p>
        </p:txBody>
      </p:sp>
      <p:sp>
        <p:nvSpPr>
          <p:cNvPr id="4" name="Pladsholder til diasnummer 3"/>
          <p:cNvSpPr>
            <a:spLocks noGrp="1"/>
          </p:cNvSpPr>
          <p:nvPr>
            <p:ph type="sldNum" sz="quarter" idx="10"/>
          </p:nvPr>
        </p:nvSpPr>
        <p:spPr/>
        <p:txBody>
          <a:bodyPr/>
          <a:lstStyle/>
          <a:p>
            <a:fld id="{0692C9F1-C922-4724-9461-5E719E3C4DC6}" type="slidenum">
              <a:rPr lang="da-DK" smtClean="0"/>
              <a:pPr/>
              <a:t>22</a:t>
            </a:fld>
            <a:endParaRPr lang="da-DK"/>
          </a:p>
        </p:txBody>
      </p:sp>
    </p:spTree>
    <p:extLst>
      <p:ext uri="{BB962C8B-B14F-4D97-AF65-F5344CB8AC3E}">
        <p14:creationId xmlns:p14="http://schemas.microsoft.com/office/powerpoint/2010/main" val="372489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5</a:t>
            </a:fld>
            <a:endParaRPr lang="da-DK"/>
          </a:p>
        </p:txBody>
      </p:sp>
    </p:spTree>
    <p:extLst>
      <p:ext uri="{BB962C8B-B14F-4D97-AF65-F5344CB8AC3E}">
        <p14:creationId xmlns:p14="http://schemas.microsoft.com/office/powerpoint/2010/main" val="2687065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23</a:t>
            </a:fld>
            <a:endParaRPr lang="da-DK"/>
          </a:p>
        </p:txBody>
      </p:sp>
    </p:spTree>
    <p:extLst>
      <p:ext uri="{BB962C8B-B14F-4D97-AF65-F5344CB8AC3E}">
        <p14:creationId xmlns:p14="http://schemas.microsoft.com/office/powerpoint/2010/main" val="2755122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Font typeface="+mj-lt"/>
              <a:buNone/>
            </a:pPr>
            <a:r>
              <a:rPr lang="da-DK" dirty="0"/>
              <a:t>Leverandøraudit udføres af parter med interesse i virksomheden, som fx kunder (eller andre personer på deres vegne)</a:t>
            </a:r>
          </a:p>
          <a:p>
            <a:pPr>
              <a:buFont typeface="+mj-lt"/>
              <a:buNone/>
            </a:pPr>
            <a:endParaRPr lang="da-DK" dirty="0"/>
          </a:p>
          <a:p>
            <a:pPr>
              <a:buFont typeface="+mj-lt"/>
              <a:buNone/>
            </a:pPr>
            <a:r>
              <a:rPr lang="da-DK" b="1" dirty="0"/>
              <a:t>Auditkriterier: </a:t>
            </a:r>
          </a:p>
          <a:p>
            <a:pPr>
              <a:buFont typeface="+mj-lt"/>
              <a:buNone/>
            </a:pPr>
            <a:r>
              <a:rPr lang="da-DK" b="0" dirty="0"/>
              <a:t>D</a:t>
            </a:r>
            <a:r>
              <a:rPr lang="da-DK" dirty="0"/>
              <a:t>e krav som er anvendt som reference i auditvarslet – anvendes til at sammenligne auditvidnesbyrd med</a:t>
            </a:r>
          </a:p>
          <a:p>
            <a:pPr>
              <a:buFont typeface="+mj-lt"/>
              <a:buNone/>
            </a:pPr>
            <a:r>
              <a:rPr lang="da-DK" dirty="0"/>
              <a:t>Det er bl.a. de retningslinjer, som I er godkendt efter</a:t>
            </a:r>
          </a:p>
          <a:p>
            <a:pPr>
              <a:buFont typeface="+mj-lt"/>
              <a:buNone/>
            </a:pPr>
            <a:r>
              <a:rPr lang="da-DK" dirty="0"/>
              <a:t>Kan også være en given kontrakt, I har med BDK</a:t>
            </a:r>
          </a:p>
          <a:p>
            <a:pPr>
              <a:buFont typeface="+mj-lt"/>
              <a:buNone/>
            </a:pPr>
            <a:endParaRPr lang="da-DK" dirty="0"/>
          </a:p>
          <a:p>
            <a:pPr>
              <a:buFont typeface="+mj-lt"/>
              <a:buNone/>
            </a:pPr>
            <a:r>
              <a:rPr lang="da-DK" b="1" dirty="0"/>
              <a:t>Auditvidnesbyrd:</a:t>
            </a:r>
          </a:p>
          <a:p>
            <a:pPr>
              <a:buFont typeface="+mj-lt"/>
              <a:buNone/>
            </a:pPr>
            <a:r>
              <a:rPr lang="da-DK" dirty="0"/>
              <a:t>Registreringer, faktuelle oplysninger eller anden information, der er relevant for auditkriterierne, og som kan verificeres</a:t>
            </a:r>
          </a:p>
          <a:p>
            <a:pPr>
              <a:buFont typeface="+mj-lt"/>
              <a:buNone/>
            </a:pP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2C9F1-C922-4724-9461-5E719E3C4DC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3970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Alle godkendte entreprenører bliver auditeret</a:t>
            </a:r>
          </a:p>
          <a:p>
            <a:endParaRPr lang="da-DK" dirty="0"/>
          </a:p>
          <a:p>
            <a:r>
              <a:rPr lang="da-DK" dirty="0"/>
              <a:t>Varsel – Som udgangspunkt min tre uger før – varsel sendes til den JBSA</a:t>
            </a:r>
          </a:p>
          <a:p>
            <a:r>
              <a:rPr lang="da-DK" dirty="0"/>
              <a:t>Audit</a:t>
            </a:r>
            <a:r>
              <a:rPr lang="da-DK" baseline="0" dirty="0"/>
              <a:t> – Vi kommer som udgangspunkt to personer, en Lead Auditor og en Auditor. Lead stiller primært spørgsmål, mens Auditor tager noter og fungerer som sparringspartner for LA</a:t>
            </a:r>
          </a:p>
          <a:p>
            <a:r>
              <a:rPr lang="da-DK" baseline="0" dirty="0"/>
              <a:t>Rapport – Modtager auditrapport som indeholder scope for audit, liste over deltagere, resume, konklusion, liste over ting modtaget før, under og efter audit, dokumenter der er set og evt. observationer</a:t>
            </a:r>
            <a:endParaRPr lang="da-DK" dirty="0"/>
          </a:p>
          <a:p>
            <a:endParaRPr lang="da-DK" dirty="0"/>
          </a:p>
        </p:txBody>
      </p:sp>
      <p:sp>
        <p:nvSpPr>
          <p:cNvPr id="4" name="Pladsholder til diasnummer 3"/>
          <p:cNvSpPr>
            <a:spLocks noGrp="1"/>
          </p:cNvSpPr>
          <p:nvPr>
            <p:ph type="sldNum" sz="quarter" idx="10"/>
          </p:nvPr>
        </p:nvSpPr>
        <p:spPr/>
        <p:txBody>
          <a:bodyPr/>
          <a:lstStyle/>
          <a:p>
            <a:fld id="{0692C9F1-C922-4724-9461-5E719E3C4DC6}" type="slidenum">
              <a:rPr lang="da-DK" smtClean="0"/>
              <a:pPr/>
              <a:t>25</a:t>
            </a:fld>
            <a:endParaRPr lang="da-DK"/>
          </a:p>
        </p:txBody>
      </p:sp>
    </p:spTree>
    <p:extLst>
      <p:ext uri="{BB962C8B-B14F-4D97-AF65-F5344CB8AC3E}">
        <p14:creationId xmlns:p14="http://schemas.microsoft.com/office/powerpoint/2010/main" val="1119970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lvl="1">
              <a:buNone/>
            </a:pPr>
            <a:endParaRPr lang="da-DK" sz="1800" dirty="0"/>
          </a:p>
        </p:txBody>
      </p:sp>
      <p:sp>
        <p:nvSpPr>
          <p:cNvPr id="4" name="Pladsholder til diasnummer 3"/>
          <p:cNvSpPr>
            <a:spLocks noGrp="1"/>
          </p:cNvSpPr>
          <p:nvPr>
            <p:ph type="sldNum" sz="quarter" idx="10"/>
          </p:nvPr>
        </p:nvSpPr>
        <p:spPr/>
        <p:txBody>
          <a:bodyPr/>
          <a:lstStyle/>
          <a:p>
            <a:fld id="{FC486309-5B70-4831-9292-85C2A7F208C5}" type="slidenum">
              <a:rPr lang="da-DK" smtClean="0"/>
              <a:pPr/>
              <a:t>27</a:t>
            </a:fld>
            <a:endParaRPr lang="da-DK"/>
          </a:p>
        </p:txBody>
      </p:sp>
    </p:spTree>
    <p:extLst>
      <p:ext uri="{BB962C8B-B14F-4D97-AF65-F5344CB8AC3E}">
        <p14:creationId xmlns:p14="http://schemas.microsoft.com/office/powerpoint/2010/main" val="98497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100" dirty="0"/>
              <a:t>Afvigelser sendes til KS </a:t>
            </a:r>
          </a:p>
          <a:p>
            <a:pPr marL="0" marR="0" indent="0" algn="l" defTabSz="914400" rtl="0" eaLnBrk="1" fontAlgn="auto" latinLnBrk="0" hangingPunct="1">
              <a:lnSpc>
                <a:spcPct val="100000"/>
              </a:lnSpc>
              <a:spcBef>
                <a:spcPts val="0"/>
              </a:spcBef>
              <a:spcAft>
                <a:spcPts val="0"/>
              </a:spcAft>
              <a:buClrTx/>
              <a:buSzTx/>
              <a:buFontTx/>
              <a:buNone/>
              <a:tabLst/>
              <a:defRPr/>
            </a:pPr>
            <a:r>
              <a:rPr lang="da-DK" sz="1100" dirty="0"/>
              <a:t>- interne afvigelser til LA</a:t>
            </a:r>
          </a:p>
          <a:p>
            <a:pPr marL="0" marR="0" indent="0" algn="l" defTabSz="914400" rtl="0" eaLnBrk="1" fontAlgn="auto" latinLnBrk="0" hangingPunct="1">
              <a:lnSpc>
                <a:spcPct val="100000"/>
              </a:lnSpc>
              <a:spcBef>
                <a:spcPts val="0"/>
              </a:spcBef>
              <a:spcAft>
                <a:spcPts val="0"/>
              </a:spcAft>
              <a:buClrTx/>
              <a:buSzTx/>
              <a:buFontTx/>
              <a:buNone/>
              <a:tabLst/>
              <a:defRPr/>
            </a:pPr>
            <a:r>
              <a:rPr lang="da-DK" sz="1100" dirty="0"/>
              <a:t>- 3. parts afvigelser til PK</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sz="110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100" dirty="0"/>
              <a:t>PE vurderer og beslutter hvad der skal gøres ved forbedringsområder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sz="1100" dirty="0"/>
              <a:t>beslutning skal dokumenteres i SafetyNet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sz="1100" dirty="0"/>
          </a:p>
        </p:txBody>
      </p:sp>
      <p:sp>
        <p:nvSpPr>
          <p:cNvPr id="4" name="Pladsholder til diasnummer 3"/>
          <p:cNvSpPr>
            <a:spLocks noGrp="1"/>
          </p:cNvSpPr>
          <p:nvPr>
            <p:ph type="sldNum" sz="quarter" idx="10"/>
          </p:nvPr>
        </p:nvSpPr>
        <p:spPr/>
        <p:txBody>
          <a:bodyPr/>
          <a:lstStyle/>
          <a:p>
            <a:fld id="{0692C9F1-C922-4724-9461-5E719E3C4DC6}" type="slidenum">
              <a:rPr lang="da-DK" smtClean="0"/>
              <a:pPr/>
              <a:t>28</a:t>
            </a:fld>
            <a:endParaRPr lang="da-DK"/>
          </a:p>
        </p:txBody>
      </p:sp>
    </p:spTree>
    <p:extLst>
      <p:ext uri="{BB962C8B-B14F-4D97-AF65-F5344CB8AC3E}">
        <p14:creationId xmlns:p14="http://schemas.microsoft.com/office/powerpoint/2010/main" val="1904647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 Forstå at struktureret problemløsning giver bedre resultater</a:t>
            </a:r>
          </a:p>
          <a:p>
            <a:endParaRPr lang="da-DK" dirty="0"/>
          </a:p>
          <a:p>
            <a:r>
              <a:rPr lang="da-DK" dirty="0"/>
              <a:t>Ved at arbejde systematisk opnår man bedre resultater idet man:</a:t>
            </a:r>
          </a:p>
          <a:p>
            <a:r>
              <a:rPr lang="da-DK" dirty="0"/>
              <a:t>- Identificerer de forklarende årsager, dvs. hvilke faktorer er</a:t>
            </a:r>
            <a:r>
              <a:rPr lang="da-DK" baseline="0" dirty="0"/>
              <a:t> skyld i, at hændelsen sker</a:t>
            </a:r>
          </a:p>
          <a:p>
            <a:pPr marL="0" indent="0">
              <a:buFontTx/>
              <a:buNone/>
            </a:pPr>
            <a:r>
              <a:rPr lang="da-DK" baseline="0" dirty="0"/>
              <a:t>- Jo flere årsager der tages vare på, jo mere sikkerhed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Årsagen skal være kendt for at sikre, at problemet ikke opstår igen</a:t>
            </a:r>
          </a:p>
          <a:p>
            <a:pPr marL="171450" indent="-171450">
              <a:buFontTx/>
              <a:buChar char="-"/>
            </a:pPr>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b="1" dirty="0"/>
              <a:t>Finder bagvedliggende årsag(er), som sikrer korrigerende handling</a:t>
            </a:r>
          </a:p>
          <a:p>
            <a:endParaRPr lang="da-DK" dirty="0"/>
          </a:p>
          <a:p>
            <a:endParaRPr lang="da-DK" dirty="0"/>
          </a:p>
        </p:txBody>
      </p:sp>
      <p:sp>
        <p:nvSpPr>
          <p:cNvPr id="4" name="Pladsholder til slidenummer 3"/>
          <p:cNvSpPr>
            <a:spLocks noGrp="1"/>
          </p:cNvSpPr>
          <p:nvPr>
            <p:ph type="sldNum" sz="quarter" idx="10"/>
          </p:nvPr>
        </p:nvSpPr>
        <p:spPr/>
        <p:txBody>
          <a:bodyPr/>
          <a:lstStyle/>
          <a:p>
            <a:fld id="{0692C9F1-C922-4724-9461-5E719E3C4DC6}" type="slidenum">
              <a:rPr lang="da-DK" smtClean="0"/>
              <a:pPr/>
              <a:t>30</a:t>
            </a:fld>
            <a:endParaRPr lang="da-DK"/>
          </a:p>
        </p:txBody>
      </p:sp>
    </p:spTree>
    <p:extLst>
      <p:ext uri="{BB962C8B-B14F-4D97-AF65-F5344CB8AC3E}">
        <p14:creationId xmlns:p14="http://schemas.microsoft.com/office/powerpoint/2010/main" val="2759069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2C9F1-C922-4724-9461-5E719E3C4DC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897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33</a:t>
            </a:fld>
            <a:endParaRPr lang="da-DK"/>
          </a:p>
        </p:txBody>
      </p:sp>
    </p:spTree>
    <p:extLst>
      <p:ext uri="{BB962C8B-B14F-4D97-AF65-F5344CB8AC3E}">
        <p14:creationId xmlns:p14="http://schemas.microsoft.com/office/powerpoint/2010/main" val="1237164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CSM omhandler ÆNDRINGER.</a:t>
            </a:r>
          </a:p>
          <a:p>
            <a:r>
              <a:rPr lang="da-DK"/>
              <a:t>FØR</a:t>
            </a:r>
            <a:r>
              <a:rPr lang="da-DK" baseline="0"/>
              <a:t> (AS-IS), ÆNDRING – CSM, EFTER (TO-BE)</a:t>
            </a:r>
            <a:endParaRPr lang="da-DK"/>
          </a:p>
        </p:txBody>
      </p:sp>
      <p:sp>
        <p:nvSpPr>
          <p:cNvPr id="4" name="Pladsholder til diasnummer 3"/>
          <p:cNvSpPr>
            <a:spLocks noGrp="1"/>
          </p:cNvSpPr>
          <p:nvPr>
            <p:ph type="sldNum" sz="quarter" idx="10"/>
          </p:nvPr>
        </p:nvSpPr>
        <p:spPr/>
        <p:txBody>
          <a:bodyPr/>
          <a:lstStyle/>
          <a:p>
            <a:fld id="{0692C9F1-C922-4724-9461-5E719E3C4DC6}" type="slidenum">
              <a:rPr lang="da-DK" smtClean="0"/>
              <a:pPr/>
              <a:t>35</a:t>
            </a:fld>
            <a:endParaRPr lang="da-DK"/>
          </a:p>
        </p:txBody>
      </p:sp>
    </p:spTree>
    <p:extLst>
      <p:ext uri="{BB962C8B-B14F-4D97-AF65-F5344CB8AC3E}">
        <p14:creationId xmlns:p14="http://schemas.microsoft.com/office/powerpoint/2010/main" val="2189905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0692C9F1-C922-4724-9461-5E719E3C4DC6}" type="slidenum">
              <a:rPr lang="da-DK" smtClean="0"/>
              <a:pPr/>
              <a:t>36</a:t>
            </a:fld>
            <a:endParaRPr lang="da-DK"/>
          </a:p>
        </p:txBody>
      </p:sp>
    </p:spTree>
    <p:extLst>
      <p:ext uri="{BB962C8B-B14F-4D97-AF65-F5344CB8AC3E}">
        <p14:creationId xmlns:p14="http://schemas.microsoft.com/office/powerpoint/2010/main" val="343298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r>
              <a:rPr lang="en-US" b="1" u="sng" dirty="0">
                <a:cs typeface="Calibri"/>
              </a:rPr>
              <a:t>Ansøgningsprocessen:</a:t>
            </a:r>
          </a:p>
          <a:p>
            <a:endParaRPr lang="en-US" b="1" u="sng" dirty="0">
              <a:cs typeface="Calibri"/>
            </a:endParaRPr>
          </a:p>
          <a:p>
            <a:r>
              <a:rPr lang="da-DK" b="0" u="none" noProof="0" dirty="0">
                <a:cs typeface="Calibri"/>
              </a:rPr>
              <a:t>Før</a:t>
            </a:r>
            <a:r>
              <a:rPr lang="en-US" b="0" u="none" dirty="0">
                <a:cs typeface="Calibri"/>
              </a:rPr>
              <a:t> vi </a:t>
            </a:r>
            <a:r>
              <a:rPr lang="da-DK" b="0" u="none" noProof="0" dirty="0">
                <a:cs typeface="Calibri"/>
              </a:rPr>
              <a:t>griber</a:t>
            </a:r>
            <a:r>
              <a:rPr lang="en-US" b="0" u="none" dirty="0">
                <a:cs typeface="Calibri"/>
              </a:rPr>
              <a:t> fat I de </a:t>
            </a:r>
            <a:r>
              <a:rPr lang="da-DK" b="0" u="none" noProof="0" dirty="0">
                <a:cs typeface="Calibri"/>
              </a:rPr>
              <a:t>annoncerede</a:t>
            </a:r>
            <a:r>
              <a:rPr lang="en-US" b="0" u="none" dirty="0">
                <a:cs typeface="Calibri"/>
              </a:rPr>
              <a:t> </a:t>
            </a:r>
            <a:r>
              <a:rPr lang="en-US" b="0" u="none" dirty="0" err="1">
                <a:cs typeface="Calibri"/>
              </a:rPr>
              <a:t>ændringer</a:t>
            </a:r>
            <a:r>
              <a:rPr lang="en-US" b="0" u="none" dirty="0">
                <a:cs typeface="Calibri"/>
              </a:rPr>
              <a:t>, </a:t>
            </a:r>
            <a:r>
              <a:rPr lang="en-US" b="0" u="none" dirty="0" err="1">
                <a:cs typeface="Calibri"/>
              </a:rPr>
              <a:t>så</a:t>
            </a:r>
            <a:r>
              <a:rPr lang="en-US" b="0" u="none" dirty="0">
                <a:cs typeface="Calibri"/>
              </a:rPr>
              <a:t> </a:t>
            </a:r>
            <a:r>
              <a:rPr lang="en-US" b="0" u="none" dirty="0" err="1">
                <a:cs typeface="Calibri"/>
              </a:rPr>
              <a:t>vil</a:t>
            </a:r>
            <a:r>
              <a:rPr lang="en-US" b="0" u="none" dirty="0">
                <a:cs typeface="Calibri"/>
              </a:rPr>
              <a:t> vi </a:t>
            </a:r>
            <a:r>
              <a:rPr lang="en-US" b="0" u="none" dirty="0" err="1">
                <a:cs typeface="Calibri"/>
              </a:rPr>
              <a:t>kort</a:t>
            </a:r>
            <a:r>
              <a:rPr lang="en-US" b="0" u="none" dirty="0">
                <a:cs typeface="Calibri"/>
              </a:rPr>
              <a:t> </a:t>
            </a:r>
            <a:r>
              <a:rPr lang="en-US" b="0" u="none" dirty="0" err="1">
                <a:cs typeface="Calibri"/>
              </a:rPr>
              <a:t>skitsere</a:t>
            </a:r>
            <a:r>
              <a:rPr lang="en-US" b="0" u="none" dirty="0">
                <a:cs typeface="Calibri"/>
              </a:rPr>
              <a:t> </a:t>
            </a:r>
            <a:r>
              <a:rPr lang="en-US" b="0" u="none" dirty="0" err="1">
                <a:cs typeface="Calibri"/>
              </a:rPr>
              <a:t>det</a:t>
            </a:r>
            <a:r>
              <a:rPr lang="en-US" b="0" u="none" dirty="0">
                <a:cs typeface="Calibri"/>
              </a:rPr>
              <a:t> flow </a:t>
            </a:r>
            <a:r>
              <a:rPr lang="en-US" b="0" u="none" dirty="0" err="1">
                <a:cs typeface="Calibri"/>
              </a:rPr>
              <a:t>en</a:t>
            </a:r>
            <a:r>
              <a:rPr lang="en-US" b="0" u="none" dirty="0">
                <a:cs typeface="Calibri"/>
              </a:rPr>
              <a:t> </a:t>
            </a:r>
            <a:r>
              <a:rPr lang="en-US" b="0" u="none" dirty="0" err="1">
                <a:cs typeface="Calibri"/>
              </a:rPr>
              <a:t>ansøgning</a:t>
            </a:r>
            <a:r>
              <a:rPr lang="en-US" b="0" u="none" dirty="0">
                <a:cs typeface="Calibri"/>
              </a:rPr>
              <a:t> </a:t>
            </a:r>
            <a:r>
              <a:rPr lang="en-US" b="0" u="none" dirty="0" err="1">
                <a:cs typeface="Calibri"/>
              </a:rPr>
              <a:t>gennemløber</a:t>
            </a:r>
            <a:r>
              <a:rPr lang="en-US" b="0" u="none" dirty="0">
                <a:cs typeface="Calibri"/>
              </a:rPr>
              <a:t>. </a:t>
            </a:r>
            <a:r>
              <a:rPr lang="en-US" b="0" u="none" dirty="0" err="1">
                <a:cs typeface="Calibri"/>
              </a:rPr>
              <a:t>Dette</a:t>
            </a:r>
            <a:r>
              <a:rPr lang="en-US" b="0" u="none" dirty="0">
                <a:cs typeface="Calibri"/>
              </a:rPr>
              <a:t> </a:t>
            </a:r>
            <a:r>
              <a:rPr lang="en-US" b="0" u="none" dirty="0" err="1">
                <a:cs typeface="Calibri"/>
              </a:rPr>
              <a:t>gælder</a:t>
            </a:r>
            <a:r>
              <a:rPr lang="en-US" b="0" u="none" dirty="0">
                <a:cs typeface="Calibri"/>
              </a:rPr>
              <a:t> for </a:t>
            </a:r>
            <a:r>
              <a:rPr lang="en-US" b="0" u="none" dirty="0" err="1">
                <a:cs typeface="Calibri"/>
              </a:rPr>
              <a:t>så</a:t>
            </a:r>
            <a:r>
              <a:rPr lang="en-US" b="0" u="none" dirty="0">
                <a:cs typeface="Calibri"/>
              </a:rPr>
              <a:t> </a:t>
            </a:r>
            <a:r>
              <a:rPr lang="en-US" b="0" u="none" dirty="0" err="1">
                <a:cs typeface="Calibri"/>
              </a:rPr>
              <a:t>vidt</a:t>
            </a:r>
            <a:r>
              <a:rPr lang="en-US" b="0" u="none" dirty="0">
                <a:cs typeface="Calibri"/>
              </a:rPr>
              <a:t> </a:t>
            </a:r>
            <a:r>
              <a:rPr lang="en-US" b="0" u="none" dirty="0" err="1">
                <a:cs typeface="Calibri"/>
              </a:rPr>
              <a:t>både</a:t>
            </a:r>
            <a:r>
              <a:rPr lang="en-US" b="0" u="none" dirty="0">
                <a:cs typeface="Calibri"/>
              </a:rPr>
              <a:t> </a:t>
            </a:r>
            <a:r>
              <a:rPr lang="en-US" b="0" u="none" dirty="0" err="1">
                <a:cs typeface="Calibri"/>
              </a:rPr>
              <a:t>nye</a:t>
            </a:r>
            <a:r>
              <a:rPr lang="en-US" b="0" u="none" dirty="0">
                <a:cs typeface="Calibri"/>
              </a:rPr>
              <a:t> </a:t>
            </a:r>
            <a:r>
              <a:rPr lang="en-US" b="0" u="none" dirty="0" err="1">
                <a:cs typeface="Calibri"/>
              </a:rPr>
              <a:t>ansøgere</a:t>
            </a:r>
            <a:r>
              <a:rPr lang="en-US" b="0" u="none" dirty="0">
                <a:cs typeface="Calibri"/>
              </a:rPr>
              <a:t> og </a:t>
            </a:r>
            <a:r>
              <a:rPr lang="en-US" b="0" u="none" dirty="0" err="1">
                <a:cs typeface="Calibri"/>
              </a:rPr>
              <a:t>ansøgere</a:t>
            </a:r>
            <a:r>
              <a:rPr lang="en-US" b="0" u="none" dirty="0">
                <a:cs typeface="Calibri"/>
              </a:rPr>
              <a:t> der </a:t>
            </a:r>
            <a:r>
              <a:rPr lang="en-US" b="0" u="none" dirty="0" err="1">
                <a:cs typeface="Calibri"/>
              </a:rPr>
              <a:t>allerede</a:t>
            </a:r>
            <a:r>
              <a:rPr lang="en-US" b="0" u="none" dirty="0">
                <a:cs typeface="Calibri"/>
              </a:rPr>
              <a:t> </a:t>
            </a:r>
            <a:r>
              <a:rPr lang="en-US" b="0" u="none" dirty="0" err="1">
                <a:cs typeface="Calibri"/>
              </a:rPr>
              <a:t>er</a:t>
            </a:r>
            <a:r>
              <a:rPr lang="en-US" b="0" u="none" dirty="0">
                <a:cs typeface="Calibri"/>
              </a:rPr>
              <a:t> </a:t>
            </a:r>
            <a:r>
              <a:rPr lang="en-US" b="0" u="none" dirty="0" err="1">
                <a:cs typeface="Calibri"/>
              </a:rPr>
              <a:t>godkendte</a:t>
            </a:r>
            <a:r>
              <a:rPr lang="en-US" b="0" u="none" dirty="0">
                <a:cs typeface="Calibri"/>
              </a:rPr>
              <a:t>, men </a:t>
            </a:r>
            <a:r>
              <a:rPr lang="en-US" b="0" u="none" dirty="0" err="1">
                <a:cs typeface="Calibri"/>
              </a:rPr>
              <a:t>som</a:t>
            </a:r>
            <a:r>
              <a:rPr lang="en-US" b="0" u="none" dirty="0">
                <a:cs typeface="Calibri"/>
              </a:rPr>
              <a:t> </a:t>
            </a:r>
            <a:r>
              <a:rPr lang="en-US" b="0" u="none" dirty="0" err="1">
                <a:cs typeface="Calibri"/>
              </a:rPr>
              <a:t>søger</a:t>
            </a:r>
            <a:r>
              <a:rPr lang="en-US" b="0" u="none" dirty="0">
                <a:cs typeface="Calibri"/>
              </a:rPr>
              <a:t> om at </a:t>
            </a:r>
            <a:r>
              <a:rPr lang="en-US" b="0" u="none" dirty="0" err="1">
                <a:cs typeface="Calibri"/>
              </a:rPr>
              <a:t>komme</a:t>
            </a:r>
            <a:r>
              <a:rPr lang="en-US" b="0" u="none" dirty="0">
                <a:cs typeface="Calibri"/>
              </a:rPr>
              <a:t> over </a:t>
            </a:r>
            <a:r>
              <a:rPr lang="en-US" b="0" u="none" dirty="0" err="1">
                <a:cs typeface="Calibri"/>
              </a:rPr>
              <a:t>på</a:t>
            </a:r>
            <a:r>
              <a:rPr lang="en-US" b="0" u="none" dirty="0">
                <a:cs typeface="Calibri"/>
              </a:rPr>
              <a:t> den </a:t>
            </a:r>
            <a:r>
              <a:rPr lang="en-US" b="0" u="none" dirty="0" err="1">
                <a:cs typeface="Calibri"/>
              </a:rPr>
              <a:t>nyeste</a:t>
            </a:r>
            <a:r>
              <a:rPr lang="en-US" b="0" u="none" dirty="0">
                <a:cs typeface="Calibri"/>
              </a:rPr>
              <a:t> version </a:t>
            </a:r>
            <a:r>
              <a:rPr lang="en-US" b="0" u="none" dirty="0" err="1">
                <a:cs typeface="Calibri"/>
              </a:rPr>
              <a:t>af</a:t>
            </a:r>
            <a:r>
              <a:rPr lang="en-US" b="0" u="none" dirty="0">
                <a:cs typeface="Calibri"/>
              </a:rPr>
              <a:t> </a:t>
            </a:r>
            <a:r>
              <a:rPr lang="en-US" b="0" u="none" dirty="0" err="1">
                <a:cs typeface="Calibri"/>
              </a:rPr>
              <a:t>retningslinjerne</a:t>
            </a:r>
            <a:r>
              <a:rPr lang="en-US" b="0" u="none" dirty="0">
                <a:cs typeface="Calibri"/>
              </a:rPr>
              <a:t>.</a:t>
            </a:r>
          </a:p>
        </p:txBody>
      </p:sp>
      <p:sp>
        <p:nvSpPr>
          <p:cNvPr id="4" name="Pladsholder til slidenummer 3"/>
          <p:cNvSpPr>
            <a:spLocks noGrp="1"/>
          </p:cNvSpPr>
          <p:nvPr>
            <p:ph type="sldNum" sz="quarter" idx="5"/>
          </p:nvPr>
        </p:nvSpPr>
        <p:spPr/>
        <p:txBody>
          <a:bodyPr/>
          <a:lstStyle/>
          <a:p>
            <a:fld id="{0692C9F1-C922-4724-9461-5E719E3C4DC6}" type="slidenum">
              <a:rPr lang="da-DK" smtClean="0"/>
              <a:pPr/>
              <a:t>6</a:t>
            </a:fld>
            <a:endParaRPr lang="da-DK"/>
          </a:p>
        </p:txBody>
      </p:sp>
    </p:spTree>
    <p:extLst>
      <p:ext uri="{BB962C8B-B14F-4D97-AF65-F5344CB8AC3E}">
        <p14:creationId xmlns:p14="http://schemas.microsoft.com/office/powerpoint/2010/main" val="4203740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0692C9F1-C922-4724-9461-5E719E3C4DC6}" type="slidenum">
              <a:rPr lang="da-DK" smtClean="0"/>
              <a:pPr/>
              <a:t>37</a:t>
            </a:fld>
            <a:endParaRPr lang="da-DK"/>
          </a:p>
        </p:txBody>
      </p:sp>
    </p:spTree>
    <p:extLst>
      <p:ext uri="{BB962C8B-B14F-4D97-AF65-F5344CB8AC3E}">
        <p14:creationId xmlns:p14="http://schemas.microsoft.com/office/powerpoint/2010/main" val="1217457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Dokumentation</a:t>
            </a:r>
            <a:r>
              <a:rPr lang="da-DK" baseline="0"/>
              <a:t> for hver enkelt fare – hvad de det PRÆCIS der lukker en given fare. Skal kunne fremskaffes af Byggeleder til brug for assessor/KS</a:t>
            </a:r>
            <a:endParaRPr lang="da-DK"/>
          </a:p>
        </p:txBody>
      </p:sp>
      <p:sp>
        <p:nvSpPr>
          <p:cNvPr id="4" name="Pladsholder til diasnummer 3"/>
          <p:cNvSpPr>
            <a:spLocks noGrp="1"/>
          </p:cNvSpPr>
          <p:nvPr>
            <p:ph type="sldNum" sz="quarter" idx="10"/>
          </p:nvPr>
        </p:nvSpPr>
        <p:spPr/>
        <p:txBody>
          <a:bodyPr/>
          <a:lstStyle/>
          <a:p>
            <a:fld id="{0692C9F1-C922-4724-9461-5E719E3C4DC6}" type="slidenum">
              <a:rPr lang="da-DK" smtClean="0"/>
              <a:pPr/>
              <a:t>42</a:t>
            </a:fld>
            <a:endParaRPr lang="da-DK"/>
          </a:p>
        </p:txBody>
      </p:sp>
    </p:spTree>
    <p:extLst>
      <p:ext uri="{BB962C8B-B14F-4D97-AF65-F5344CB8AC3E}">
        <p14:creationId xmlns:p14="http://schemas.microsoft.com/office/powerpoint/2010/main" val="2050472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43</a:t>
            </a:fld>
            <a:endParaRPr lang="da-DK"/>
          </a:p>
        </p:txBody>
      </p:sp>
    </p:spTree>
    <p:extLst>
      <p:ext uri="{BB962C8B-B14F-4D97-AF65-F5344CB8AC3E}">
        <p14:creationId xmlns:p14="http://schemas.microsoft.com/office/powerpoint/2010/main" val="3927380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44</a:t>
            </a:fld>
            <a:endParaRPr lang="da-DK"/>
          </a:p>
        </p:txBody>
      </p:sp>
    </p:spTree>
    <p:extLst>
      <p:ext uri="{BB962C8B-B14F-4D97-AF65-F5344CB8AC3E}">
        <p14:creationId xmlns:p14="http://schemas.microsoft.com/office/powerpoint/2010/main" val="2170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48</a:t>
            </a:fld>
            <a:endParaRPr lang="da-DK"/>
          </a:p>
        </p:txBody>
      </p:sp>
    </p:spTree>
    <p:extLst>
      <p:ext uri="{BB962C8B-B14F-4D97-AF65-F5344CB8AC3E}">
        <p14:creationId xmlns:p14="http://schemas.microsoft.com/office/powerpoint/2010/main" val="3922195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49</a:t>
            </a:fld>
            <a:endParaRPr lang="da-DK"/>
          </a:p>
        </p:txBody>
      </p:sp>
    </p:spTree>
    <p:extLst>
      <p:ext uri="{BB962C8B-B14F-4D97-AF65-F5344CB8AC3E}">
        <p14:creationId xmlns:p14="http://schemas.microsoft.com/office/powerpoint/2010/main" val="154098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endParaRPr lang="da-DK" b="0" dirty="0"/>
          </a:p>
        </p:txBody>
      </p:sp>
      <p:sp>
        <p:nvSpPr>
          <p:cNvPr id="4" name="Pladsholder til diasnummer 3"/>
          <p:cNvSpPr>
            <a:spLocks noGrp="1"/>
          </p:cNvSpPr>
          <p:nvPr>
            <p:ph type="sldNum" sz="quarter" idx="10"/>
          </p:nvPr>
        </p:nvSpPr>
        <p:spPr/>
        <p:txBody>
          <a:bodyPr/>
          <a:lstStyle/>
          <a:p>
            <a:fld id="{0692C9F1-C922-4724-9461-5E719E3C4DC6}" type="slidenum">
              <a:rPr lang="da-DK" smtClean="0"/>
              <a:pPr/>
              <a:t>7</a:t>
            </a:fld>
            <a:endParaRPr lang="da-DK"/>
          </a:p>
        </p:txBody>
      </p:sp>
    </p:spTree>
    <p:extLst>
      <p:ext uri="{BB962C8B-B14F-4D97-AF65-F5344CB8AC3E}">
        <p14:creationId xmlns:p14="http://schemas.microsoft.com/office/powerpoint/2010/main" val="374763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r>
              <a:rPr lang="en-US" b="1" u="sng" dirty="0" err="1">
                <a:cs typeface="Calibri"/>
              </a:rPr>
              <a:t>Forlænger</a:t>
            </a:r>
            <a:r>
              <a:rPr lang="en-US" b="1" u="sng" dirty="0">
                <a:cs typeface="Calibri"/>
              </a:rPr>
              <a:t> </a:t>
            </a:r>
            <a:r>
              <a:rPr lang="en-US" b="1" u="sng" dirty="0" err="1">
                <a:cs typeface="Calibri"/>
              </a:rPr>
              <a:t>godkendelses</a:t>
            </a:r>
            <a:r>
              <a:rPr lang="en-US" b="1" u="sng" dirty="0">
                <a:cs typeface="Calibri"/>
              </a:rPr>
              <a:t> </a:t>
            </a:r>
            <a:r>
              <a:rPr lang="en-US" b="1" u="sng" dirty="0" err="1">
                <a:cs typeface="Calibri"/>
              </a:rPr>
              <a:t>perioden</a:t>
            </a:r>
            <a:r>
              <a:rPr lang="en-US" b="1" u="sng" dirty="0">
                <a:cs typeface="Calibri"/>
              </a:rPr>
              <a:t> </a:t>
            </a:r>
            <a:r>
              <a:rPr lang="en-US" b="1" u="sng" dirty="0" err="1">
                <a:cs typeface="Calibri"/>
              </a:rPr>
              <a:t>fra</a:t>
            </a:r>
            <a:r>
              <a:rPr lang="en-US" b="1" u="sng" dirty="0">
                <a:cs typeface="Calibri"/>
              </a:rPr>
              <a:t> 12 </a:t>
            </a:r>
            <a:r>
              <a:rPr lang="en-US" b="1" u="sng" dirty="0" err="1">
                <a:cs typeface="Calibri"/>
              </a:rPr>
              <a:t>måneder</a:t>
            </a:r>
            <a:r>
              <a:rPr lang="en-US" b="1" u="sng" dirty="0">
                <a:cs typeface="Calibri"/>
              </a:rPr>
              <a:t> </a:t>
            </a:r>
            <a:r>
              <a:rPr lang="en-US" b="1" u="sng" dirty="0" err="1">
                <a:cs typeface="Calibri"/>
              </a:rPr>
              <a:t>til</a:t>
            </a:r>
            <a:r>
              <a:rPr lang="en-US" b="1" u="sng" dirty="0">
                <a:cs typeface="Calibri"/>
              </a:rPr>
              <a:t> 36 </a:t>
            </a:r>
            <a:r>
              <a:rPr lang="en-US" b="1" u="sng" dirty="0" err="1">
                <a:cs typeface="Calibri"/>
              </a:rPr>
              <a:t>måneder</a:t>
            </a:r>
            <a:r>
              <a:rPr lang="en-US" b="1" u="sng" dirty="0">
                <a:cs typeface="Calibri"/>
              </a:rPr>
              <a:t>:</a:t>
            </a:r>
          </a:p>
          <a:p>
            <a:r>
              <a:rPr lang="en-US" dirty="0">
                <a:cs typeface="Calibri"/>
              </a:rPr>
              <a:t>I </a:t>
            </a:r>
            <a:r>
              <a:rPr lang="en-US" dirty="0" err="1">
                <a:cs typeface="Calibri"/>
              </a:rPr>
              <a:t>forbindelse</a:t>
            </a:r>
            <a:r>
              <a:rPr lang="en-US" dirty="0">
                <a:cs typeface="Calibri"/>
              </a:rPr>
              <a:t> med </a:t>
            </a:r>
            <a:r>
              <a:rPr lang="en-US" dirty="0" err="1">
                <a:cs typeface="Calibri"/>
              </a:rPr>
              <a:t>vores</a:t>
            </a:r>
            <a:r>
              <a:rPr lang="en-US" dirty="0">
                <a:cs typeface="Calibri"/>
              </a:rPr>
              <a:t> </a:t>
            </a:r>
            <a:r>
              <a:rPr lang="en-US" dirty="0" err="1">
                <a:cs typeface="Calibri"/>
              </a:rPr>
              <a:t>sagsbehandlingsarbejde</a:t>
            </a:r>
            <a:r>
              <a:rPr lang="en-US" dirty="0">
                <a:cs typeface="Calibri"/>
              </a:rPr>
              <a:t> , har Banedanmark </a:t>
            </a:r>
            <a:r>
              <a:rPr lang="en-US" dirty="0" err="1">
                <a:cs typeface="Calibri"/>
              </a:rPr>
              <a:t>besluttet</a:t>
            </a:r>
            <a:r>
              <a:rPr lang="en-US" dirty="0">
                <a:cs typeface="Calibri"/>
              </a:rPr>
              <a:t> at </a:t>
            </a:r>
            <a:r>
              <a:rPr lang="en-US" dirty="0" err="1">
                <a:cs typeface="Calibri"/>
              </a:rPr>
              <a:t>forlænge</a:t>
            </a:r>
            <a:r>
              <a:rPr lang="en-US" dirty="0">
                <a:cs typeface="Calibri"/>
              </a:rPr>
              <a:t> </a:t>
            </a:r>
            <a:r>
              <a:rPr lang="en-US" dirty="0" err="1">
                <a:cs typeface="Calibri"/>
              </a:rPr>
              <a:t>godkendelsen</a:t>
            </a:r>
            <a:r>
              <a:rPr lang="en-US" dirty="0">
                <a:cs typeface="Calibri"/>
              </a:rPr>
              <a:t> for de </a:t>
            </a:r>
            <a:r>
              <a:rPr lang="en-US" dirty="0" err="1">
                <a:cs typeface="Calibri"/>
              </a:rPr>
              <a:t>entreprinører</a:t>
            </a:r>
            <a:r>
              <a:rPr lang="en-US" dirty="0">
                <a:cs typeface="Calibri"/>
              </a:rPr>
              <a:t>, der </a:t>
            </a:r>
            <a:r>
              <a:rPr lang="en-US" dirty="0" err="1">
                <a:cs typeface="Calibri"/>
              </a:rPr>
              <a:t>er</a:t>
            </a:r>
            <a:r>
              <a:rPr lang="en-US" dirty="0">
                <a:cs typeface="Calibri"/>
              </a:rPr>
              <a:t> </a:t>
            </a:r>
            <a:r>
              <a:rPr lang="en-US" dirty="0" err="1">
                <a:cs typeface="Calibri"/>
              </a:rPr>
              <a:t>godkendt</a:t>
            </a:r>
            <a:r>
              <a:rPr lang="en-US" dirty="0">
                <a:cs typeface="Calibri"/>
              </a:rPr>
              <a:t> </a:t>
            </a:r>
            <a:r>
              <a:rPr lang="en-US" dirty="0" err="1">
                <a:cs typeface="Calibri"/>
              </a:rPr>
              <a:t>efter</a:t>
            </a:r>
            <a:r>
              <a:rPr lang="en-US" dirty="0">
                <a:cs typeface="Calibri"/>
              </a:rPr>
              <a:t> version 2.0 og </a:t>
            </a:r>
            <a:r>
              <a:rPr lang="en-US" dirty="0" err="1">
                <a:cs typeface="Calibri"/>
              </a:rPr>
              <a:t>nyere</a:t>
            </a:r>
            <a:r>
              <a:rPr lang="en-US" dirty="0">
                <a:cs typeface="Calibri"/>
              </a:rPr>
              <a:t> </a:t>
            </a:r>
            <a:r>
              <a:rPr lang="en-US" dirty="0" err="1">
                <a:cs typeface="Calibri"/>
              </a:rPr>
              <a:t>versiner</a:t>
            </a:r>
            <a:r>
              <a:rPr lang="en-US" dirty="0">
                <a:cs typeface="Calibri"/>
              </a:rPr>
              <a:t> </a:t>
            </a:r>
            <a:r>
              <a:rPr lang="en-US" dirty="0" err="1">
                <a:cs typeface="Calibri"/>
              </a:rPr>
              <a:t>af</a:t>
            </a:r>
            <a:r>
              <a:rPr lang="en-US" dirty="0">
                <a:cs typeface="Calibri"/>
              </a:rPr>
              <a:t> </a:t>
            </a:r>
            <a:r>
              <a:rPr lang="en-US" dirty="0" err="1">
                <a:cs typeface="Calibri"/>
              </a:rPr>
              <a:t>retnigslinjerne</a:t>
            </a:r>
            <a:r>
              <a:rPr lang="en-US" dirty="0">
                <a:cs typeface="Calibri"/>
              </a:rPr>
              <a:t>. </a:t>
            </a:r>
            <a:r>
              <a:rPr lang="en-US" dirty="0" err="1">
                <a:cs typeface="Calibri"/>
              </a:rPr>
              <a:t>Ændringen</a:t>
            </a:r>
            <a:r>
              <a:rPr lang="en-US" dirty="0">
                <a:cs typeface="Calibri"/>
              </a:rPr>
              <a:t> </a:t>
            </a:r>
            <a:r>
              <a:rPr lang="en-US" dirty="0" err="1">
                <a:cs typeface="Calibri"/>
              </a:rPr>
              <a:t>er</a:t>
            </a:r>
            <a:r>
              <a:rPr lang="en-US" dirty="0">
                <a:cs typeface="Calibri"/>
              </a:rPr>
              <a:t> </a:t>
            </a:r>
            <a:r>
              <a:rPr lang="en-US" dirty="0" err="1">
                <a:cs typeface="Calibri"/>
              </a:rPr>
              <a:t>indført</a:t>
            </a:r>
            <a:r>
              <a:rPr lang="en-US" dirty="0">
                <a:cs typeface="Calibri"/>
              </a:rPr>
              <a:t> og </a:t>
            </a:r>
            <a:r>
              <a:rPr lang="en-US" dirty="0" err="1">
                <a:cs typeface="Calibri"/>
              </a:rPr>
              <a:t>det</a:t>
            </a:r>
            <a:r>
              <a:rPr lang="en-US" dirty="0">
                <a:cs typeface="Calibri"/>
              </a:rPr>
              <a:t> </a:t>
            </a:r>
            <a:r>
              <a:rPr lang="en-US" dirty="0" err="1">
                <a:cs typeface="Calibri"/>
              </a:rPr>
              <a:t>vil</a:t>
            </a:r>
            <a:r>
              <a:rPr lang="en-US" dirty="0">
                <a:cs typeface="Calibri"/>
              </a:rPr>
              <a:t> </a:t>
            </a:r>
            <a:r>
              <a:rPr lang="en-US" dirty="0" err="1">
                <a:cs typeface="Calibri"/>
              </a:rPr>
              <a:t>også</a:t>
            </a:r>
            <a:r>
              <a:rPr lang="en-US" dirty="0">
                <a:cs typeface="Calibri"/>
              </a:rPr>
              <a:t> </a:t>
            </a:r>
            <a:r>
              <a:rPr lang="en-US" dirty="0" err="1">
                <a:cs typeface="Calibri"/>
              </a:rPr>
              <a:t>fremgå</a:t>
            </a:r>
            <a:r>
              <a:rPr lang="en-US" dirty="0">
                <a:cs typeface="Calibri"/>
              </a:rPr>
              <a:t> </a:t>
            </a:r>
            <a:r>
              <a:rPr lang="en-US" dirty="0" err="1">
                <a:cs typeface="Calibri"/>
              </a:rPr>
              <a:t>af</a:t>
            </a:r>
            <a:r>
              <a:rPr lang="en-US" dirty="0">
                <a:cs typeface="Calibri"/>
              </a:rPr>
              <a:t> den </a:t>
            </a:r>
            <a:r>
              <a:rPr lang="en-US" dirty="0" err="1">
                <a:cs typeface="Calibri"/>
              </a:rPr>
              <a:t>kommende</a:t>
            </a:r>
            <a:r>
              <a:rPr lang="en-US" dirty="0">
                <a:cs typeface="Calibri"/>
              </a:rPr>
              <a:t> </a:t>
            </a:r>
            <a:r>
              <a:rPr lang="en-US" dirty="0" err="1">
                <a:cs typeface="Calibri"/>
              </a:rPr>
              <a:t>opdaterede</a:t>
            </a:r>
            <a:r>
              <a:rPr lang="en-US" dirty="0">
                <a:cs typeface="Calibri"/>
              </a:rPr>
              <a:t> version </a:t>
            </a:r>
            <a:r>
              <a:rPr lang="en-US" dirty="0" err="1">
                <a:cs typeface="Calibri"/>
              </a:rPr>
              <a:t>af</a:t>
            </a:r>
            <a:r>
              <a:rPr lang="en-US" dirty="0">
                <a:cs typeface="Calibri"/>
              </a:rPr>
              <a:t> </a:t>
            </a:r>
            <a:r>
              <a:rPr lang="en-US" dirty="0" err="1">
                <a:cs typeface="Calibri"/>
              </a:rPr>
              <a:t>retningslinjerne</a:t>
            </a:r>
            <a:r>
              <a:rPr lang="en-US" dirty="0">
                <a:cs typeface="Calibri"/>
              </a:rPr>
              <a:t> – version 2.3 </a:t>
            </a:r>
          </a:p>
          <a:p>
            <a:endParaRPr lang="en-US" dirty="0">
              <a:cs typeface="Calibri"/>
            </a:endParaRPr>
          </a:p>
          <a:p>
            <a:r>
              <a:rPr lang="en-US" b="1" dirty="0" err="1">
                <a:cs typeface="Calibri"/>
              </a:rPr>
              <a:t>Entreprinør</a:t>
            </a:r>
            <a:r>
              <a:rPr lang="en-US" b="1" dirty="0">
                <a:cs typeface="Calibri"/>
              </a:rPr>
              <a:t> </a:t>
            </a:r>
            <a:r>
              <a:rPr lang="en-US" b="1" dirty="0" err="1">
                <a:cs typeface="Calibri"/>
              </a:rPr>
              <a:t>skal</a:t>
            </a:r>
            <a:r>
              <a:rPr lang="en-US" b="1" dirty="0">
                <a:cs typeface="Calibri"/>
              </a:rPr>
              <a:t> blot </a:t>
            </a:r>
            <a:r>
              <a:rPr lang="en-US" b="1" dirty="0" err="1">
                <a:cs typeface="Calibri"/>
              </a:rPr>
              <a:t>huske</a:t>
            </a:r>
            <a:r>
              <a:rPr lang="en-US" b="1" dirty="0">
                <a:cs typeface="Calibri"/>
              </a:rPr>
              <a:t> at </a:t>
            </a:r>
            <a:r>
              <a:rPr lang="en-US" b="1" dirty="0" err="1">
                <a:cs typeface="Calibri"/>
              </a:rPr>
              <a:t>fremsende</a:t>
            </a:r>
            <a:r>
              <a:rPr lang="en-US" b="1" dirty="0">
                <a:cs typeface="Calibri"/>
              </a:rPr>
              <a:t> en </a:t>
            </a:r>
            <a:r>
              <a:rPr lang="en-US" b="1" dirty="0" err="1">
                <a:cs typeface="Calibri"/>
              </a:rPr>
              <a:t>ansøgning</a:t>
            </a:r>
            <a:r>
              <a:rPr lang="en-US" b="1" dirty="0">
                <a:cs typeface="Calibri"/>
              </a:rPr>
              <a:t> </a:t>
            </a:r>
            <a:r>
              <a:rPr lang="en-US" b="1" dirty="0" err="1">
                <a:cs typeface="Calibri"/>
              </a:rPr>
              <a:t>på</a:t>
            </a:r>
            <a:r>
              <a:rPr lang="en-US" b="1" dirty="0">
                <a:cs typeface="Calibri"/>
              </a:rPr>
              <a:t> </a:t>
            </a:r>
            <a:r>
              <a:rPr lang="en-US" b="1" dirty="0" err="1">
                <a:cs typeface="Calibri"/>
              </a:rPr>
              <a:t>ny</a:t>
            </a:r>
            <a:r>
              <a:rPr lang="en-US" b="1" dirty="0">
                <a:cs typeface="Calibri"/>
              </a:rPr>
              <a:t>, </a:t>
            </a:r>
            <a:r>
              <a:rPr lang="en-US" b="1" dirty="0" err="1">
                <a:cs typeface="Calibri"/>
              </a:rPr>
              <a:t>hvor</a:t>
            </a:r>
            <a:r>
              <a:rPr lang="en-US" b="1" dirty="0">
                <a:cs typeface="Calibri"/>
              </a:rPr>
              <a:t> vi </a:t>
            </a:r>
            <a:r>
              <a:rPr lang="en-US" b="1" dirty="0" err="1">
                <a:cs typeface="Calibri"/>
              </a:rPr>
              <a:t>kan</a:t>
            </a:r>
            <a:r>
              <a:rPr lang="en-US" b="1" dirty="0">
                <a:cs typeface="Calibri"/>
              </a:rPr>
              <a:t> se at:</a:t>
            </a:r>
          </a:p>
          <a:p>
            <a:pPr marL="333762" indent="-333762">
              <a:buFont typeface="Courier New"/>
              <a:buChar char="o"/>
            </a:pPr>
            <a:r>
              <a:rPr lang="en-US" dirty="0">
                <a:cs typeface="Calibri"/>
              </a:rPr>
              <a:t>Det </a:t>
            </a:r>
            <a:r>
              <a:rPr lang="en-US" dirty="0" err="1">
                <a:cs typeface="Calibri"/>
              </a:rPr>
              <a:t>indholdsmæssigt</a:t>
            </a:r>
            <a:r>
              <a:rPr lang="en-US" dirty="0">
                <a:cs typeface="Calibri"/>
              </a:rPr>
              <a:t> </a:t>
            </a:r>
            <a:r>
              <a:rPr lang="en-US" dirty="0" err="1">
                <a:cs typeface="Calibri"/>
              </a:rPr>
              <a:t>er</a:t>
            </a:r>
            <a:r>
              <a:rPr lang="en-US" dirty="0">
                <a:cs typeface="Calibri"/>
              </a:rPr>
              <a:t> </a:t>
            </a:r>
            <a:r>
              <a:rPr lang="en-US" dirty="0" err="1">
                <a:cs typeface="Calibri"/>
              </a:rPr>
              <a:t>meningsfuldt</a:t>
            </a:r>
            <a:r>
              <a:rPr lang="en-US" dirty="0">
                <a:cs typeface="Calibri"/>
              </a:rPr>
              <a:t>, </a:t>
            </a:r>
          </a:p>
          <a:p>
            <a:pPr marL="333762" indent="-333762">
              <a:buFont typeface="Courier New"/>
              <a:buChar char="o"/>
            </a:pPr>
            <a:r>
              <a:rPr lang="en-US" dirty="0" err="1">
                <a:cs typeface="Calibri"/>
              </a:rPr>
              <a:t>Systemet</a:t>
            </a:r>
            <a:r>
              <a:rPr lang="en-US" dirty="0">
                <a:cs typeface="Calibri"/>
              </a:rPr>
              <a:t> lever </a:t>
            </a:r>
            <a:r>
              <a:rPr lang="en-US" dirty="0" err="1">
                <a:cs typeface="Calibri"/>
              </a:rPr>
              <a:t>og</a:t>
            </a:r>
            <a:r>
              <a:rPr lang="en-US" dirty="0">
                <a:cs typeface="Calibri"/>
              </a:rPr>
              <a:t> </a:t>
            </a:r>
            <a:r>
              <a:rPr lang="en-US" dirty="0" err="1">
                <a:cs typeface="Calibri"/>
              </a:rPr>
              <a:t>bliver</a:t>
            </a:r>
            <a:r>
              <a:rPr lang="en-US" dirty="0">
                <a:cs typeface="Calibri"/>
              </a:rPr>
              <a:t> </a:t>
            </a:r>
            <a:r>
              <a:rPr lang="en-US" dirty="0" err="1">
                <a:cs typeface="Calibri"/>
              </a:rPr>
              <a:t>brugt</a:t>
            </a:r>
            <a:r>
              <a:rPr lang="en-US" dirty="0">
                <a:cs typeface="Calibri"/>
              </a:rPr>
              <a:t> </a:t>
            </a:r>
          </a:p>
          <a:p>
            <a:pPr marL="333762" indent="-333762">
              <a:buFont typeface="Courier New"/>
              <a:buChar char="o"/>
            </a:pPr>
            <a:r>
              <a:rPr lang="en-US" dirty="0" err="1">
                <a:cs typeface="Calibri"/>
              </a:rPr>
              <a:t>Dvs</a:t>
            </a:r>
            <a:r>
              <a:rPr lang="en-US" dirty="0">
                <a:cs typeface="Calibri"/>
              </a:rPr>
              <a:t>. at vi </a:t>
            </a:r>
            <a:r>
              <a:rPr lang="en-US" dirty="0" err="1">
                <a:cs typeface="Calibri"/>
              </a:rPr>
              <a:t>kan</a:t>
            </a:r>
            <a:r>
              <a:rPr lang="en-US" dirty="0">
                <a:cs typeface="Calibri"/>
              </a:rPr>
              <a:t> se at </a:t>
            </a:r>
            <a:r>
              <a:rPr lang="en-US" dirty="0" err="1">
                <a:cs typeface="Calibri"/>
              </a:rPr>
              <a:t>entreprinøreren</a:t>
            </a:r>
            <a:r>
              <a:rPr lang="en-US" dirty="0">
                <a:cs typeface="Calibri"/>
              </a:rPr>
              <a:t> har </a:t>
            </a:r>
            <a:r>
              <a:rPr lang="en-US" dirty="0" err="1">
                <a:cs typeface="Calibri"/>
              </a:rPr>
              <a:t>inddraget</a:t>
            </a:r>
            <a:r>
              <a:rPr lang="en-US" dirty="0">
                <a:cs typeface="Calibri"/>
              </a:rPr>
              <a:t> de </a:t>
            </a:r>
            <a:r>
              <a:rPr lang="en-US" dirty="0" err="1">
                <a:cs typeface="Calibri"/>
              </a:rPr>
              <a:t>erfaringer</a:t>
            </a:r>
            <a:r>
              <a:rPr lang="en-US" dirty="0">
                <a:cs typeface="Calibri"/>
              </a:rPr>
              <a:t> de har </a:t>
            </a:r>
            <a:r>
              <a:rPr lang="en-US" dirty="0" err="1">
                <a:cs typeface="Calibri"/>
              </a:rPr>
              <a:t>gjordt</a:t>
            </a:r>
            <a:r>
              <a:rPr lang="en-US" dirty="0">
                <a:cs typeface="Calibri"/>
              </a:rPr>
              <a:t> sig, </a:t>
            </a:r>
            <a:r>
              <a:rPr lang="en-US" dirty="0" err="1">
                <a:cs typeface="Calibri"/>
              </a:rPr>
              <a:t>samt</a:t>
            </a:r>
            <a:r>
              <a:rPr lang="en-US" dirty="0">
                <a:cs typeface="Calibri"/>
              </a:rPr>
              <a:t> </a:t>
            </a:r>
            <a:r>
              <a:rPr lang="en-US" dirty="0" err="1">
                <a:cs typeface="Calibri"/>
              </a:rPr>
              <a:t>forholdt</a:t>
            </a:r>
            <a:r>
              <a:rPr lang="en-US" dirty="0">
                <a:cs typeface="Calibri"/>
              </a:rPr>
              <a:t> sig </a:t>
            </a:r>
            <a:r>
              <a:rPr lang="en-US" dirty="0" err="1">
                <a:cs typeface="Calibri"/>
              </a:rPr>
              <a:t>til</a:t>
            </a:r>
            <a:r>
              <a:rPr lang="en-US" dirty="0">
                <a:cs typeface="Calibri"/>
              </a:rPr>
              <a:t> </a:t>
            </a:r>
            <a:r>
              <a:rPr lang="en-US" dirty="0" err="1">
                <a:cs typeface="Calibri"/>
              </a:rPr>
              <a:t>evt</a:t>
            </a:r>
            <a:r>
              <a:rPr lang="en-US" dirty="0">
                <a:cs typeface="Calibri"/>
              </a:rPr>
              <a:t>. </a:t>
            </a:r>
            <a:r>
              <a:rPr lang="en-US" dirty="0" err="1">
                <a:cs typeface="Calibri"/>
              </a:rPr>
              <a:t>opdateringer</a:t>
            </a:r>
            <a:r>
              <a:rPr lang="en-US" dirty="0">
                <a:cs typeface="Calibri"/>
              </a:rPr>
              <a:t> der har </a:t>
            </a:r>
            <a:r>
              <a:rPr lang="en-US" dirty="0" err="1">
                <a:cs typeface="Calibri"/>
              </a:rPr>
              <a:t>været</a:t>
            </a:r>
            <a:r>
              <a:rPr lang="en-US" dirty="0">
                <a:cs typeface="Calibri"/>
              </a:rPr>
              <a:t> </a:t>
            </a:r>
            <a:r>
              <a:rPr lang="en-US" dirty="0" err="1">
                <a:cs typeface="Calibri"/>
              </a:rPr>
              <a:t>siden</a:t>
            </a:r>
            <a:r>
              <a:rPr lang="en-US" dirty="0">
                <a:cs typeface="Calibri"/>
              </a:rPr>
              <a:t> </a:t>
            </a:r>
            <a:r>
              <a:rPr lang="en-US" dirty="0" err="1">
                <a:cs typeface="Calibri"/>
              </a:rPr>
              <a:t>sidste</a:t>
            </a:r>
            <a:r>
              <a:rPr lang="en-US" dirty="0">
                <a:cs typeface="Calibri"/>
              </a:rPr>
              <a:t> </a:t>
            </a:r>
            <a:r>
              <a:rPr lang="en-US" dirty="0" err="1">
                <a:cs typeface="Calibri"/>
              </a:rPr>
              <a:t>godkendelse</a:t>
            </a:r>
            <a:r>
              <a:rPr lang="en-US" dirty="0">
                <a:cs typeface="Calibri"/>
              </a:rPr>
              <a:t>. (</a:t>
            </a:r>
            <a:r>
              <a:rPr lang="en-US" dirty="0" err="1">
                <a:cs typeface="Calibri"/>
              </a:rPr>
              <a:t>fremdrift</a:t>
            </a:r>
            <a:r>
              <a:rPr lang="en-US" dirty="0">
                <a:cs typeface="Calibri"/>
              </a:rPr>
              <a:t>)</a:t>
            </a:r>
          </a:p>
          <a:p>
            <a:endParaRPr lang="en-US" dirty="0">
              <a:cs typeface="Calibri"/>
            </a:endParaRPr>
          </a:p>
          <a:p>
            <a:r>
              <a:rPr lang="en-US" dirty="0">
                <a:cs typeface="Calibri"/>
              </a:rPr>
              <a:t>Med </a:t>
            </a:r>
            <a:r>
              <a:rPr lang="en-US" dirty="0" err="1">
                <a:cs typeface="Calibri"/>
              </a:rPr>
              <a:t>tilbagevirkende</a:t>
            </a:r>
            <a:r>
              <a:rPr lang="en-US" dirty="0">
                <a:cs typeface="Calibri"/>
              </a:rPr>
              <a:t> </a:t>
            </a:r>
            <a:r>
              <a:rPr lang="en-US" dirty="0" err="1">
                <a:cs typeface="Calibri"/>
              </a:rPr>
              <a:t>kraft</a:t>
            </a:r>
            <a:r>
              <a:rPr lang="en-US" dirty="0">
                <a:cs typeface="Calibri"/>
              </a:rPr>
              <a:t> </a:t>
            </a:r>
            <a:r>
              <a:rPr lang="en-US" dirty="0" err="1">
                <a:cs typeface="Calibri"/>
              </a:rPr>
              <a:t>efter</a:t>
            </a:r>
            <a:r>
              <a:rPr lang="en-US" dirty="0">
                <a:cs typeface="Calibri"/>
              </a:rPr>
              <a:t> </a:t>
            </a:r>
            <a:r>
              <a:rPr lang="en-US" dirty="0" err="1">
                <a:cs typeface="Calibri"/>
              </a:rPr>
              <a:t>en</a:t>
            </a:r>
            <a:r>
              <a:rPr lang="en-US" dirty="0">
                <a:cs typeface="Calibri"/>
              </a:rPr>
              <a:t> </a:t>
            </a:r>
            <a:r>
              <a:rPr lang="en-US" dirty="0" err="1">
                <a:cs typeface="Calibri"/>
              </a:rPr>
              <a:t>kort</a:t>
            </a:r>
            <a:r>
              <a:rPr lang="en-US" dirty="0">
                <a:cs typeface="Calibri"/>
              </a:rPr>
              <a:t> screening </a:t>
            </a:r>
            <a:r>
              <a:rPr lang="en-US" dirty="0" err="1">
                <a:cs typeface="Calibri"/>
              </a:rPr>
              <a:t>af</a:t>
            </a:r>
            <a:r>
              <a:rPr lang="en-US" dirty="0">
                <a:cs typeface="Calibri"/>
              </a:rPr>
              <a:t> </a:t>
            </a:r>
            <a:r>
              <a:rPr lang="en-US" dirty="0" err="1">
                <a:cs typeface="Calibri"/>
              </a:rPr>
              <a:t>det</a:t>
            </a:r>
            <a:r>
              <a:rPr lang="en-US" dirty="0">
                <a:cs typeface="Calibri"/>
              </a:rPr>
              <a:t> </a:t>
            </a:r>
            <a:r>
              <a:rPr lang="en-US" dirty="0" err="1">
                <a:cs typeface="Calibri"/>
              </a:rPr>
              <a:t>indsendte</a:t>
            </a:r>
            <a:r>
              <a:rPr lang="en-US" dirty="0">
                <a:cs typeface="Calibri"/>
              </a:rPr>
              <a:t> </a:t>
            </a:r>
            <a:r>
              <a:rPr lang="en-US" dirty="0" err="1">
                <a:cs typeface="Calibri"/>
              </a:rPr>
              <a:t>materiele</a:t>
            </a:r>
            <a:r>
              <a:rPr lang="en-US" dirty="0">
                <a:cs typeface="Calibri"/>
              </a:rPr>
              <a:t>.</a:t>
            </a:r>
          </a:p>
          <a:p>
            <a:endParaRPr lang="en-US" dirty="0">
              <a:cs typeface="Calibri"/>
            </a:endParaRPr>
          </a:p>
          <a:p>
            <a:r>
              <a:rPr lang="en-US" dirty="0" err="1">
                <a:cs typeface="Calibri"/>
              </a:rPr>
              <a:t>Understreg</a:t>
            </a:r>
            <a:r>
              <a:rPr lang="en-US" dirty="0">
                <a:cs typeface="Calibri"/>
              </a:rPr>
              <a:t> </a:t>
            </a:r>
            <a:r>
              <a:rPr lang="en-US" sz="1500" dirty="0">
                <a:cs typeface="Calibri"/>
              </a:rPr>
              <a:t>4-ugers-reglen</a:t>
            </a:r>
            <a:r>
              <a:rPr lang="en-US" dirty="0">
                <a:cs typeface="Calibri"/>
              </a:rPr>
              <a:t>! </a:t>
            </a:r>
          </a:p>
          <a:p>
            <a:r>
              <a:rPr lang="en-US" dirty="0">
                <a:cs typeface="Calibri"/>
              </a:rPr>
              <a:t> </a:t>
            </a:r>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8</a:t>
            </a:fld>
            <a:endParaRPr lang="da-DK"/>
          </a:p>
        </p:txBody>
      </p:sp>
    </p:spTree>
    <p:extLst>
      <p:ext uri="{BB962C8B-B14F-4D97-AF65-F5344CB8AC3E}">
        <p14:creationId xmlns:p14="http://schemas.microsoft.com/office/powerpoint/2010/main" val="241281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r>
              <a:rPr lang="en-US" dirty="0">
                <a:cs typeface="Calibri"/>
              </a:rPr>
              <a:t> </a:t>
            </a:r>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9</a:t>
            </a:fld>
            <a:endParaRPr lang="da-DK"/>
          </a:p>
        </p:txBody>
      </p:sp>
    </p:spTree>
    <p:extLst>
      <p:ext uri="{BB962C8B-B14F-4D97-AF65-F5344CB8AC3E}">
        <p14:creationId xmlns:p14="http://schemas.microsoft.com/office/powerpoint/2010/main" val="234567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r>
              <a:rPr lang="en-US" dirty="0">
                <a:cs typeface="Calibri"/>
              </a:rPr>
              <a:t> </a:t>
            </a:r>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10</a:t>
            </a:fld>
            <a:endParaRPr lang="da-DK"/>
          </a:p>
        </p:txBody>
      </p:sp>
    </p:spTree>
    <p:extLst>
      <p:ext uri="{BB962C8B-B14F-4D97-AF65-F5344CB8AC3E}">
        <p14:creationId xmlns:p14="http://schemas.microsoft.com/office/powerpoint/2010/main" val="199522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r>
              <a:rPr lang="da-DK" b="1" u="sng" dirty="0"/>
              <a:t>Administrativ forlængelser fra 4 måneder til 12 måneder</a:t>
            </a:r>
            <a:r>
              <a:rPr lang="da-DK" b="1" u="sng" dirty="0">
                <a:cs typeface="Calibri"/>
              </a:rPr>
              <a:t>:</a:t>
            </a:r>
            <a:endParaRPr lang="en-US" b="1" u="sng" dirty="0">
              <a:cs typeface="Calibri"/>
            </a:endParaRPr>
          </a:p>
          <a:p>
            <a:endParaRPr lang="da-DK" dirty="0">
              <a:cs typeface="Calibri"/>
            </a:endParaRPr>
          </a:p>
          <a:p>
            <a:r>
              <a:rPr lang="da-DK" dirty="0">
                <a:cs typeface="Calibri"/>
              </a:rPr>
              <a:t>Banedanmark har valgt at forlænge de administrative forlængelser skal udvides til at dække 12 måneder.</a:t>
            </a:r>
          </a:p>
          <a:p>
            <a:r>
              <a:rPr lang="da-DK" dirty="0">
                <a:cs typeface="Calibri"/>
              </a:rPr>
              <a:t>Grundet den lange administrative forlængelse, er der nu blevet tilføjet krav.</a:t>
            </a:r>
          </a:p>
          <a:p>
            <a:r>
              <a:rPr lang="en-US" dirty="0">
                <a:cs typeface="Calibri"/>
              </a:rPr>
              <a:t> </a:t>
            </a:r>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11</a:t>
            </a:fld>
            <a:endParaRPr lang="da-DK"/>
          </a:p>
        </p:txBody>
      </p:sp>
    </p:spTree>
    <p:extLst>
      <p:ext uri="{BB962C8B-B14F-4D97-AF65-F5344CB8AC3E}">
        <p14:creationId xmlns:p14="http://schemas.microsoft.com/office/powerpoint/2010/main" val="303284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pPr defTabSz="1780062">
              <a:defRPr/>
            </a:pPr>
            <a:r>
              <a:rPr lang="da-DK"/>
              <a:t>Hvis </a:t>
            </a:r>
            <a:r>
              <a:rPr lang="da-DK" dirty="0"/>
              <a:t>der i tilbagemeldingen eller i korrespondance fra Banedanmark i øvrigt fremgår en anden frist. så der det naturligvis den der gælder…</a:t>
            </a:r>
          </a:p>
          <a:p>
            <a:pPr defTabSz="1780062">
              <a:defRPr/>
            </a:pPr>
            <a:endParaRPr lang="da-DK" dirty="0"/>
          </a:p>
          <a:p>
            <a:pPr lvl="1"/>
            <a:endParaRPr lang="da-DK" sz="1600"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12</a:t>
            </a:fld>
            <a:endParaRPr lang="da-DK"/>
          </a:p>
        </p:txBody>
      </p:sp>
    </p:spTree>
    <p:extLst>
      <p:ext uri="{BB962C8B-B14F-4D97-AF65-F5344CB8AC3E}">
        <p14:creationId xmlns:p14="http://schemas.microsoft.com/office/powerpoint/2010/main" val="2386014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33544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2727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64324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629252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96304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9630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720000" y="6570664"/>
            <a:ext cx="2133600" cy="215922"/>
          </a:xfrm>
          <a:prstGeom prst="rect">
            <a:avLst/>
          </a:prstGeom>
        </p:spPr>
        <p:txBody>
          <a:bodyPr/>
          <a:lstStyle/>
          <a:p>
            <a:pPr algn="l" rtl="0"/>
            <a:fld id="{E098FC0D-AB3D-44EC-A67C-1565D2B074EA}" type="datetimeFigureOut">
              <a:rPr lang="da-DK" sz="1100" kern="1200">
                <a:solidFill>
                  <a:prstClr val="black"/>
                </a:solidFill>
                <a:latin typeface="Agfa Rotis Sans Serif" pitchFamily="2" charset="0"/>
                <a:ea typeface="+mn-ea"/>
                <a:cs typeface="+mn-cs"/>
              </a:rPr>
              <a:pPr algn="l" rtl="0"/>
              <a:t>29-11-2018</a:t>
            </a:fld>
            <a:endParaRPr lang="da-DK" sz="1100" kern="1200">
              <a:solidFill>
                <a:prstClr val="black"/>
              </a:solidFill>
              <a:latin typeface="Agfa Rotis Sans Serif" pitchFamily="2" charset="0"/>
              <a:ea typeface="+mn-ea"/>
              <a:cs typeface="+mn-cs"/>
            </a:endParaRPr>
          </a:p>
        </p:txBody>
      </p:sp>
      <p:sp>
        <p:nvSpPr>
          <p:cNvPr id="5" name="Pladsholder til sidefod 4"/>
          <p:cNvSpPr>
            <a:spLocks noGrp="1"/>
          </p:cNvSpPr>
          <p:nvPr>
            <p:ph type="ftr" sz="quarter" idx="11"/>
          </p:nvPr>
        </p:nvSpPr>
        <p:spPr>
          <a:xfrm>
            <a:off x="3124200" y="6570664"/>
            <a:ext cx="2895600" cy="215922"/>
          </a:xfrm>
          <a:prstGeom prst="rect">
            <a:avLst/>
          </a:prstGeom>
        </p:spPr>
        <p:txBody>
          <a:bodyPr/>
          <a:lstStyle/>
          <a:p>
            <a:pPr algn="ctr" rtl="0"/>
            <a:endParaRPr lang="da-DK" sz="1100" kern="1200">
              <a:solidFill>
                <a:prstClr val="black"/>
              </a:solidFill>
              <a:latin typeface="Agfa Rotis Sans Serif" pitchFamily="2" charset="0"/>
              <a:ea typeface="+mn-ea"/>
              <a:cs typeface="+mn-cs"/>
            </a:endParaRPr>
          </a:p>
        </p:txBody>
      </p:sp>
      <p:sp>
        <p:nvSpPr>
          <p:cNvPr id="6" name="Pladsholder til diasnummer 5"/>
          <p:cNvSpPr>
            <a:spLocks noGrp="1"/>
          </p:cNvSpPr>
          <p:nvPr>
            <p:ph type="sldNum" sz="quarter" idx="12"/>
          </p:nvPr>
        </p:nvSpPr>
        <p:spPr>
          <a:xfrm>
            <a:off x="6299038" y="6564337"/>
            <a:ext cx="2133600" cy="215922"/>
          </a:xfrm>
          <a:prstGeom prst="rect">
            <a:avLst/>
          </a:prstGeom>
        </p:spPr>
        <p:txBody>
          <a:bodyPr/>
          <a:lstStyle/>
          <a:p>
            <a:pPr algn="r" rtl="0"/>
            <a:fld id="{B430BC6E-0355-4DAE-A55D-751B2563FC83}" type="slidenum">
              <a:rPr lang="da-DK" sz="1100" kern="1200">
                <a:solidFill>
                  <a:prstClr val="black"/>
                </a:solidFill>
                <a:latin typeface="Agfa Rotis Sans Serif" pitchFamily="2" charset="0"/>
                <a:ea typeface="+mn-ea"/>
                <a:cs typeface="+mn-cs"/>
              </a:rPr>
              <a:pPr algn="r" rtl="0"/>
              <a:t>‹nr.›</a:t>
            </a:fld>
            <a:endParaRPr lang="da-DK" sz="1100" kern="1200">
              <a:solidFill>
                <a:prstClr val="black"/>
              </a:solidFill>
              <a:latin typeface="Agfa Rotis Sans Serif" pitchFamily="2" charset="0"/>
              <a:ea typeface="+mn-ea"/>
              <a:cs typeface="+mn-cs"/>
            </a:endParaRPr>
          </a:p>
        </p:txBody>
      </p:sp>
    </p:spTree>
    <p:extLst>
      <p:ext uri="{BB962C8B-B14F-4D97-AF65-F5344CB8AC3E}">
        <p14:creationId xmlns:p14="http://schemas.microsoft.com/office/powerpoint/2010/main" val="42111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i master</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81705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i master</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75438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14" name="Titel 1"/>
          <p:cNvSpPr>
            <a:spLocks noGrp="1"/>
          </p:cNvSpPr>
          <p:nvPr>
            <p:ph type="title"/>
          </p:nvPr>
        </p:nvSpPr>
        <p:spPr>
          <a:xfrm>
            <a:off x="720000" y="720000"/>
            <a:ext cx="7704000" cy="360000"/>
          </a:xfrm>
        </p:spPr>
        <p:txBody>
          <a:bodyPr/>
          <a:lstStyle/>
          <a:p>
            <a:r>
              <a:rPr lang="da-DK"/>
              <a:t>Klik for at redigere i master</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70528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15664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i master</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302502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1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71117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Christine Bonde\Desktop\Midlertidige filer\BDK PowerPoint forsider\NY_25,45x1,75_PP_300dpi.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632382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3" r:id="rId7"/>
    <p:sldLayoutId id="2147483692"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ane.dk/Leverandoer/Krav/Godkendelse-og-Certificering/Godkendelse-af-entreprenoerer-til-at-levere-sikkerhedsydelser/Materiale-fra-Banedanmarks-kurser-SR_OR-Godkendelseskra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5F47E-E339-44D0-A2FB-0B544DB4D8AD}"/>
              </a:ext>
            </a:extLst>
          </p:cNvPr>
          <p:cNvSpPr>
            <a:spLocks noGrp="1"/>
          </p:cNvSpPr>
          <p:nvPr>
            <p:ph type="ctrTitle"/>
          </p:nvPr>
        </p:nvSpPr>
        <p:spPr/>
        <p:txBody>
          <a:bodyPr>
            <a:normAutofit/>
          </a:bodyPr>
          <a:lstStyle/>
          <a:p>
            <a:r>
              <a:rPr lang="da-DK" b="1" dirty="0">
                <a:solidFill>
                  <a:schemeClr val="bg1"/>
                </a:solidFill>
              </a:rPr>
              <a:t>Entreprenørmøde i Fredericia</a:t>
            </a:r>
            <a:endParaRPr lang="da-DK" dirty="0"/>
          </a:p>
        </p:txBody>
      </p:sp>
      <p:sp>
        <p:nvSpPr>
          <p:cNvPr id="3" name="Undertitel 2">
            <a:extLst>
              <a:ext uri="{FF2B5EF4-FFF2-40B4-BE49-F238E27FC236}">
                <a16:creationId xmlns:a16="http://schemas.microsoft.com/office/drawing/2014/main" id="{3BA11D57-AE73-43AB-BB8A-46D67D6A8799}"/>
              </a:ext>
            </a:extLst>
          </p:cNvPr>
          <p:cNvSpPr>
            <a:spLocks noGrp="1"/>
          </p:cNvSpPr>
          <p:nvPr>
            <p:ph type="subTitle" idx="1"/>
          </p:nvPr>
        </p:nvSpPr>
        <p:spPr/>
        <p:txBody>
          <a:bodyPr/>
          <a:lstStyle/>
          <a:p>
            <a:r>
              <a:rPr lang="da-DK" b="1" noProof="1">
                <a:solidFill>
                  <a:schemeClr val="bg1"/>
                </a:solidFill>
              </a:rPr>
              <a:t>22. november 2018</a:t>
            </a:r>
            <a:endParaRPr lang="da-DK" b="1" dirty="0"/>
          </a:p>
        </p:txBody>
      </p:sp>
      <p:sp>
        <p:nvSpPr>
          <p:cNvPr id="4" name="Pladsholder til tekst 3">
            <a:extLst>
              <a:ext uri="{FF2B5EF4-FFF2-40B4-BE49-F238E27FC236}">
                <a16:creationId xmlns:a16="http://schemas.microsoft.com/office/drawing/2014/main" id="{C49E2963-95A3-43BE-82C2-854376E47EEA}"/>
              </a:ext>
            </a:extLst>
          </p:cNvPr>
          <p:cNvSpPr>
            <a:spLocks noGrp="1"/>
          </p:cNvSpPr>
          <p:nvPr>
            <p:ph type="body" sz="quarter" idx="13"/>
          </p:nvPr>
        </p:nvSpPr>
        <p:spPr/>
        <p:txBody>
          <a:bodyPr/>
          <a:lstStyle/>
          <a:p>
            <a:r>
              <a:rPr lang="da-DK" b="1" noProof="1">
                <a:solidFill>
                  <a:schemeClr val="bg1"/>
                </a:solidFill>
              </a:rPr>
              <a:t>Banedanmark, Kvalitet &amp; Sikkerhed</a:t>
            </a:r>
          </a:p>
          <a:p>
            <a:endParaRPr lang="da-DK" dirty="0"/>
          </a:p>
        </p:txBody>
      </p:sp>
    </p:spTree>
    <p:extLst>
      <p:ext uri="{BB962C8B-B14F-4D97-AF65-F5344CB8AC3E}">
        <p14:creationId xmlns:p14="http://schemas.microsoft.com/office/powerpoint/2010/main" val="509805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i="0" u="none" strike="noStrike" dirty="0">
                <a:solidFill>
                  <a:srgbClr val="000000"/>
                </a:solidFill>
                <a:latin typeface="Verdana"/>
              </a:rPr>
              <a:t>Ændret praksis </a:t>
            </a:r>
            <a:br>
              <a:rPr lang="da-DK" i="0" u="none" strike="noStrike" dirty="0">
                <a:solidFill>
                  <a:srgbClr val="000000"/>
                </a:solidFill>
                <a:latin typeface="Verdana"/>
              </a:rPr>
            </a:br>
            <a:r>
              <a:rPr lang="da-DK" sz="1534" dirty="0">
                <a:solidFill>
                  <a:srgbClr val="000000"/>
                </a:solidFill>
              </a:rPr>
              <a:t>- Gyldighedsperiode for godkendelse forlænget til </a:t>
            </a:r>
            <a:r>
              <a:rPr lang="da-DK" sz="1534" dirty="0">
                <a:solidFill>
                  <a:srgbClr val="0070C0"/>
                </a:solidFill>
              </a:rPr>
              <a:t>36</a:t>
            </a:r>
            <a:r>
              <a:rPr lang="da-DK" sz="1534" dirty="0">
                <a:solidFill>
                  <a:srgbClr val="000000"/>
                </a:solidFill>
              </a:rPr>
              <a:t> måneder</a:t>
            </a:r>
            <a:endParaRPr lang="da-DK" sz="1534" dirty="0">
              <a:ea typeface="Verdana"/>
              <a:cs typeface="Verdana"/>
            </a:endParaRPr>
          </a:p>
        </p:txBody>
      </p:sp>
      <p:sp>
        <p:nvSpPr>
          <p:cNvPr id="5" name="Rektangel: afrundede hjørner 4">
            <a:extLst>
              <a:ext uri="{FF2B5EF4-FFF2-40B4-BE49-F238E27FC236}">
                <a16:creationId xmlns:a16="http://schemas.microsoft.com/office/drawing/2014/main" id="{048263EF-C5C8-42E8-A4D8-C255FC205A2C}"/>
              </a:ext>
            </a:extLst>
          </p:cNvPr>
          <p:cNvSpPr/>
          <p:nvPr/>
        </p:nvSpPr>
        <p:spPr>
          <a:xfrm>
            <a:off x="1441914" y="1893383"/>
            <a:ext cx="6368572" cy="3361146"/>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193" i="1" u="sng" dirty="0">
                <a:solidFill>
                  <a:schemeClr val="tx1"/>
                </a:solidFill>
              </a:rPr>
              <a:t>Entreprenører der tidligere er godkendt efter version 2 eller nyere</a:t>
            </a:r>
          </a:p>
          <a:p>
            <a:pPr algn="ctr"/>
            <a:endParaRPr lang="da-DK" sz="1023" dirty="0">
              <a:solidFill>
                <a:schemeClr val="tx1"/>
              </a:solidFill>
            </a:endParaRPr>
          </a:p>
          <a:p>
            <a:pPr marL="146094" indent="-146094">
              <a:buFont typeface="Arial" panose="020B0604020202020204" pitchFamily="34" charset="0"/>
              <a:buChar char="•"/>
            </a:pPr>
            <a:r>
              <a:rPr lang="da-DK" sz="1023" dirty="0">
                <a:solidFill>
                  <a:schemeClr val="tx1"/>
                </a:solidFill>
              </a:rPr>
              <a:t>Banedanmark screener det fremsendte </a:t>
            </a:r>
          </a:p>
          <a:p>
            <a:pPr marL="535681" lvl="1" indent="-146094">
              <a:buFont typeface="Arial" panose="020B0604020202020204" pitchFamily="34" charset="0"/>
              <a:buChar char="•"/>
            </a:pPr>
            <a:r>
              <a:rPr lang="da-DK" sz="1023" i="1" dirty="0">
                <a:solidFill>
                  <a:schemeClr val="tx1"/>
                </a:solidFill>
              </a:rPr>
              <a:t>Er sikkerhedsledelsessystemet opdateret jf. gældende retningslinjer?</a:t>
            </a:r>
          </a:p>
          <a:p>
            <a:pPr lvl="1"/>
            <a:endParaRPr lang="da-DK" sz="426" i="1" dirty="0">
              <a:solidFill>
                <a:schemeClr val="tx1"/>
              </a:solidFill>
            </a:endParaRPr>
          </a:p>
          <a:p>
            <a:pPr lvl="1"/>
            <a:endParaRPr lang="da-DK" sz="426" i="1" dirty="0">
              <a:solidFill>
                <a:schemeClr val="tx1"/>
              </a:solidFill>
            </a:endParaRPr>
          </a:p>
          <a:p>
            <a:pPr marL="146094" indent="-146094">
              <a:buFont typeface="Arial" panose="020B0604020202020204" pitchFamily="34" charset="0"/>
              <a:buChar char="•"/>
            </a:pPr>
            <a:r>
              <a:rPr lang="da-DK" sz="1023" dirty="0">
                <a:solidFill>
                  <a:srgbClr val="00B050"/>
                </a:solidFill>
              </a:rPr>
              <a:t>Tilfredsstillende resultat</a:t>
            </a:r>
            <a:r>
              <a:rPr lang="da-DK" sz="1023" dirty="0">
                <a:solidFill>
                  <a:schemeClr val="tx1"/>
                </a:solidFill>
              </a:rPr>
              <a:t> </a:t>
            </a:r>
          </a:p>
          <a:p>
            <a:pPr marL="535681" lvl="1" indent="-146094">
              <a:buFont typeface="Arial" panose="020B0604020202020204" pitchFamily="34" charset="0"/>
              <a:buChar char="•"/>
            </a:pPr>
            <a:r>
              <a:rPr lang="da-DK" sz="1023" dirty="0">
                <a:solidFill>
                  <a:schemeClr val="tx1"/>
                </a:solidFill>
              </a:rPr>
              <a:t>Nyt godkendelsesbevis med 36 måneders gyldighed </a:t>
            </a:r>
            <a:r>
              <a:rPr lang="da-DK" sz="1023" i="1" dirty="0">
                <a:solidFill>
                  <a:schemeClr val="tx1"/>
                </a:solidFill>
              </a:rPr>
              <a:t>målt fra </a:t>
            </a:r>
            <a:r>
              <a:rPr lang="da-DK" sz="1023" dirty="0">
                <a:solidFill>
                  <a:schemeClr val="tx1"/>
                </a:solidFill>
              </a:rPr>
              <a:t>dato fra oprindelige godkendelsesdato fremsendes. Eventuelt med enkelte kommentarer til forbedring</a:t>
            </a:r>
          </a:p>
          <a:p>
            <a:pPr lvl="1"/>
            <a:endParaRPr lang="da-DK" sz="426" dirty="0">
              <a:solidFill>
                <a:schemeClr val="tx1"/>
              </a:solidFill>
            </a:endParaRPr>
          </a:p>
          <a:p>
            <a:pPr lvl="1"/>
            <a:endParaRPr lang="da-DK" sz="426" dirty="0">
              <a:solidFill>
                <a:schemeClr val="tx1"/>
              </a:solidFill>
            </a:endParaRPr>
          </a:p>
          <a:p>
            <a:pPr marL="146094" indent="-146094">
              <a:buFont typeface="Arial" panose="020B0604020202020204" pitchFamily="34" charset="0"/>
              <a:buChar char="•"/>
            </a:pPr>
            <a:r>
              <a:rPr lang="da-DK" sz="1023" dirty="0">
                <a:solidFill>
                  <a:srgbClr val="C00000"/>
                </a:solidFill>
              </a:rPr>
              <a:t>Ikke tilfredsstillende resultat </a:t>
            </a:r>
          </a:p>
          <a:p>
            <a:pPr marL="535681" lvl="1" indent="-146094">
              <a:buFont typeface="Arial" panose="020B0604020202020204" pitchFamily="34" charset="0"/>
              <a:buChar char="•"/>
            </a:pPr>
            <a:r>
              <a:rPr lang="da-DK" sz="1023" dirty="0">
                <a:solidFill>
                  <a:schemeClr val="tx1"/>
                </a:solidFill>
              </a:rPr>
              <a:t>Tilbagemelding udarbejdes jf. almindelig sagsgang. Der søges yderligere dokumentation for at entreprenøren arbejder systematisk og dokumenteret med sikkerhedsledelsessystemet. Opdaterede dokumenter skal fremsendes. Ved endt sagsbehandling udarbejdes nyt godkendelsesbevis jf. gældende retningslinjer og gældende fra dags dato og 36 måneder frem</a:t>
            </a:r>
          </a:p>
          <a:p>
            <a:pPr marL="146094" indent="-146094">
              <a:buFont typeface="Arial" panose="020B0604020202020204" pitchFamily="34" charset="0"/>
              <a:buChar char="•"/>
            </a:pPr>
            <a:endParaRPr lang="da-DK" sz="1023" dirty="0">
              <a:solidFill>
                <a:schemeClr val="tx1"/>
              </a:solidFill>
            </a:endParaRPr>
          </a:p>
          <a:p>
            <a:endParaRPr lang="da-DK" sz="1534" dirty="0">
              <a:solidFill>
                <a:schemeClr val="tx1"/>
              </a:solidFill>
            </a:endParaRPr>
          </a:p>
        </p:txBody>
      </p:sp>
    </p:spTree>
    <p:extLst>
      <p:ext uri="{BB962C8B-B14F-4D97-AF65-F5344CB8AC3E}">
        <p14:creationId xmlns:p14="http://schemas.microsoft.com/office/powerpoint/2010/main" val="33415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i="0" u="none" strike="noStrike" dirty="0">
                <a:solidFill>
                  <a:srgbClr val="000000"/>
                </a:solidFill>
                <a:latin typeface="Verdana"/>
              </a:rPr>
              <a:t>Ændret praksis </a:t>
            </a:r>
            <a:br>
              <a:rPr lang="da-DK" i="0" u="none" strike="noStrike" dirty="0">
                <a:solidFill>
                  <a:srgbClr val="000000"/>
                </a:solidFill>
                <a:latin typeface="Verdana"/>
              </a:rPr>
            </a:br>
            <a:r>
              <a:rPr lang="da-DK" sz="1534" dirty="0">
                <a:solidFill>
                  <a:srgbClr val="000000"/>
                </a:solidFill>
                <a:latin typeface="Verdana"/>
              </a:rPr>
              <a:t>- Administrative forlængelser</a:t>
            </a:r>
            <a:endParaRPr lang="da-DK" sz="1534" dirty="0">
              <a:ea typeface="Verdana"/>
              <a:cs typeface="Verdana"/>
            </a:endParaRPr>
          </a:p>
        </p:txBody>
      </p:sp>
      <p:sp>
        <p:nvSpPr>
          <p:cNvPr id="3" name="Pladsholder til indhold 2">
            <a:extLst>
              <a:ext uri="{FF2B5EF4-FFF2-40B4-BE49-F238E27FC236}">
                <a16:creationId xmlns:a16="http://schemas.microsoft.com/office/drawing/2014/main" id="{DEA96D16-4C7A-4F1F-9475-D52BA45A4EA1}"/>
              </a:ext>
            </a:extLst>
          </p:cNvPr>
          <p:cNvSpPr>
            <a:spLocks noGrp="1"/>
          </p:cNvSpPr>
          <p:nvPr>
            <p:ph idx="1"/>
          </p:nvPr>
        </p:nvSpPr>
        <p:spPr>
          <a:xfrm>
            <a:off x="1289824" y="2864013"/>
            <a:ext cx="6927411" cy="2138894"/>
          </a:xfrm>
        </p:spPr>
        <p:txBody>
          <a:bodyPr vert="horz" lIns="77913" tIns="38957" rIns="77913" bIns="38957" rtlCol="0" anchor="t">
            <a:normAutofit/>
          </a:bodyPr>
          <a:lstStyle/>
          <a:p>
            <a:pPr marL="0" indent="0">
              <a:buNone/>
            </a:pPr>
            <a:r>
              <a:rPr lang="da-DK" sz="1193" u="sng" dirty="0">
                <a:ea typeface="Verdana"/>
                <a:cs typeface="Verdana"/>
              </a:rPr>
              <a:t>Vær opmærksom på:</a:t>
            </a:r>
          </a:p>
          <a:p>
            <a:pPr marL="0" indent="0">
              <a:lnSpc>
                <a:spcPct val="100000"/>
              </a:lnSpc>
              <a:buNone/>
            </a:pPr>
            <a:endParaRPr lang="da-DK" sz="426" dirty="0">
              <a:ea typeface="Verdana"/>
              <a:cs typeface="Verdana"/>
            </a:endParaRPr>
          </a:p>
          <a:p>
            <a:pPr>
              <a:lnSpc>
                <a:spcPct val="100000"/>
              </a:lnSpc>
              <a:buFont typeface="Courier New" panose="02070309020205020404" pitchFamily="49" charset="0"/>
              <a:buChar char="o"/>
            </a:pPr>
            <a:r>
              <a:rPr lang="da-DK" sz="1193" dirty="0">
                <a:ea typeface="Verdana"/>
                <a:cs typeface="Verdana"/>
              </a:rPr>
              <a:t>Forlængelsen gives under </a:t>
            </a:r>
            <a:r>
              <a:rPr lang="da-DK" sz="1193" b="1" dirty="0">
                <a:ea typeface="Verdana"/>
                <a:cs typeface="Verdana"/>
              </a:rPr>
              <a:t>forudsætning</a:t>
            </a:r>
            <a:r>
              <a:rPr lang="da-DK" sz="1193" dirty="0">
                <a:ea typeface="Verdana"/>
                <a:cs typeface="Verdana"/>
              </a:rPr>
              <a:t> af at entreprenøren arbejder med at holde sikkerhedsledelsessystemet ved lige og i øvrigt </a:t>
            </a:r>
            <a:r>
              <a:rPr lang="da-DK" sz="1193" b="1" dirty="0">
                <a:ea typeface="Verdana"/>
                <a:cs typeface="Verdana"/>
              </a:rPr>
              <a:t>opdatere systemet løbende </a:t>
            </a:r>
            <a:r>
              <a:rPr lang="da-DK" sz="1193" dirty="0">
                <a:ea typeface="Verdana"/>
                <a:cs typeface="Verdana"/>
              </a:rPr>
              <a:t>så det til enhver tid matcher Banedanmarks krav </a:t>
            </a:r>
          </a:p>
          <a:p>
            <a:pPr marL="0" indent="0">
              <a:lnSpc>
                <a:spcPct val="100000"/>
              </a:lnSpc>
              <a:buNone/>
            </a:pPr>
            <a:endParaRPr lang="da-DK" sz="426" dirty="0">
              <a:ea typeface="Verdana"/>
              <a:cs typeface="Verdana"/>
            </a:endParaRPr>
          </a:p>
          <a:p>
            <a:pPr marL="0" indent="0">
              <a:lnSpc>
                <a:spcPct val="100000"/>
              </a:lnSpc>
              <a:buNone/>
            </a:pPr>
            <a:endParaRPr lang="da-DK" sz="426" dirty="0">
              <a:ea typeface="Verdana"/>
              <a:cs typeface="Verdana"/>
            </a:endParaRPr>
          </a:p>
          <a:p>
            <a:pPr>
              <a:lnSpc>
                <a:spcPct val="100000"/>
              </a:lnSpc>
              <a:buFont typeface="Courier New" panose="02070309020205020404" pitchFamily="49" charset="0"/>
              <a:buChar char="o"/>
            </a:pPr>
            <a:r>
              <a:rPr lang="da-DK" sz="1193" dirty="0">
                <a:ea typeface="Verdana"/>
                <a:cs typeface="Verdana"/>
              </a:rPr>
              <a:t>Banedanmark kan vælge at give en </a:t>
            </a:r>
            <a:r>
              <a:rPr lang="da-DK" sz="1193" b="1" dirty="0">
                <a:ea typeface="Verdana"/>
                <a:cs typeface="Verdana"/>
              </a:rPr>
              <a:t>kortere forlængelse</a:t>
            </a:r>
            <a:r>
              <a:rPr lang="da-DK" sz="1193" dirty="0">
                <a:ea typeface="Verdana"/>
                <a:cs typeface="Verdana"/>
              </a:rPr>
              <a:t>, hvis Banedanmark vurderer der er saglige grunde herfor</a:t>
            </a:r>
          </a:p>
          <a:p>
            <a:pPr>
              <a:lnSpc>
                <a:spcPct val="100000"/>
              </a:lnSpc>
              <a:buFont typeface="Courier New" panose="02070309020205020404" pitchFamily="49" charset="0"/>
              <a:buChar char="o"/>
            </a:pPr>
            <a:endParaRPr lang="da-DK" sz="1193" dirty="0">
              <a:ea typeface="Verdana"/>
              <a:cs typeface="Verdana"/>
            </a:endParaRPr>
          </a:p>
          <a:p>
            <a:pPr marL="0" indent="0">
              <a:buNone/>
            </a:pPr>
            <a:endParaRPr lang="da-DK" sz="511" dirty="0">
              <a:ea typeface="Verdana"/>
              <a:cs typeface="Verdana"/>
            </a:endParaRPr>
          </a:p>
          <a:p>
            <a:pPr marL="0" indent="0">
              <a:buNone/>
            </a:pPr>
            <a:endParaRPr lang="da-DK" dirty="0">
              <a:ea typeface="Verdana"/>
              <a:cs typeface="Verdana"/>
            </a:endParaRPr>
          </a:p>
          <a:p>
            <a:pPr marL="389586" lvl="1" indent="0">
              <a:buNone/>
            </a:pPr>
            <a:endParaRPr lang="da-DK" dirty="0">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82371"/>
            <a:ext cx="6927411" cy="1311043"/>
          </a:xfrm>
          <a:prstGeom prst="rect">
            <a:avLst/>
          </a:prstGeom>
        </p:spPr>
        <p:txBody>
          <a:bodyPr vert="horz" lIns="77913" tIns="38957" rIns="77913" bIns="38957" rtlCol="0" anchor="t">
            <a:normAutofit fontScale="25000" lnSpcReduction="20000"/>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4431" dirty="0">
                <a:ea typeface="Verdana"/>
                <a:cs typeface="Verdana"/>
              </a:rPr>
              <a:t>Primært relevant for alle der har søgt efter retningslinjer – </a:t>
            </a:r>
            <a:r>
              <a:rPr lang="da-DK" sz="4431" b="1" dirty="0">
                <a:ea typeface="Verdana"/>
                <a:cs typeface="Verdana"/>
              </a:rPr>
              <a:t>version 1 (2009) </a:t>
            </a:r>
            <a:r>
              <a:rPr lang="da-DK" sz="4431" dirty="0">
                <a:ea typeface="Verdana"/>
                <a:cs typeface="Verdana"/>
              </a:rPr>
              <a:t>og fortsat har et gyldigt godkendelsesbevis eventuelt suppleret med mail vedr. forlængelse</a:t>
            </a:r>
          </a:p>
          <a:p>
            <a:pPr marL="0" indent="0">
              <a:buNone/>
            </a:pPr>
            <a:endParaRPr lang="da-DK" sz="1619" dirty="0">
              <a:ea typeface="Verdana"/>
              <a:cs typeface="Verdana"/>
            </a:endParaRPr>
          </a:p>
          <a:p>
            <a:pPr marL="0" indent="0">
              <a:buNone/>
            </a:pPr>
            <a:r>
              <a:rPr lang="da-DK" sz="7498" dirty="0">
                <a:ea typeface="Verdana"/>
                <a:cs typeface="Verdana"/>
              </a:rPr>
              <a:t>Administrative forlængelser fra </a:t>
            </a:r>
            <a:r>
              <a:rPr lang="da-DK" sz="7498" dirty="0">
                <a:solidFill>
                  <a:srgbClr val="0070C0"/>
                </a:solidFill>
                <a:ea typeface="Verdana"/>
                <a:cs typeface="Verdana"/>
              </a:rPr>
              <a:t>4</a:t>
            </a:r>
            <a:r>
              <a:rPr lang="da-DK" sz="7498" dirty="0">
                <a:ea typeface="Verdana"/>
                <a:cs typeface="Verdana"/>
              </a:rPr>
              <a:t> til </a:t>
            </a:r>
            <a:r>
              <a:rPr lang="da-DK" sz="7498" dirty="0">
                <a:solidFill>
                  <a:srgbClr val="0070C0"/>
                </a:solidFill>
                <a:ea typeface="Verdana"/>
                <a:cs typeface="Verdana"/>
              </a:rPr>
              <a:t>12</a:t>
            </a:r>
            <a:r>
              <a:rPr lang="da-DK" sz="7498" dirty="0">
                <a:ea typeface="Verdana"/>
                <a:cs typeface="Verdana"/>
              </a:rPr>
              <a:t> måneder</a:t>
            </a:r>
          </a:p>
        </p:txBody>
      </p:sp>
      <p:pic>
        <p:nvPicPr>
          <p:cNvPr id="6" name="Billede 5">
            <a:extLst>
              <a:ext uri="{FF2B5EF4-FFF2-40B4-BE49-F238E27FC236}">
                <a16:creationId xmlns:a16="http://schemas.microsoft.com/office/drawing/2014/main" id="{82345C4D-E7B1-4783-A132-35A92774A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0985" y="606628"/>
            <a:ext cx="2954288" cy="1104407"/>
          </a:xfrm>
          <a:prstGeom prst="rect">
            <a:avLst/>
          </a:prstGeom>
        </p:spPr>
      </p:pic>
    </p:spTree>
    <p:extLst>
      <p:ext uri="{BB962C8B-B14F-4D97-AF65-F5344CB8AC3E}">
        <p14:creationId xmlns:p14="http://schemas.microsoft.com/office/powerpoint/2010/main" val="312979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i="0" u="none" strike="noStrike" dirty="0">
                <a:solidFill>
                  <a:srgbClr val="000000"/>
                </a:solidFill>
                <a:latin typeface="Verdana"/>
              </a:rPr>
              <a:t>Præcisering af praksis i øvrigt</a:t>
            </a:r>
            <a:br>
              <a:rPr lang="da-DK" i="0" u="none" strike="noStrike" dirty="0">
                <a:solidFill>
                  <a:srgbClr val="000000"/>
                </a:solidFill>
                <a:latin typeface="Verdana"/>
              </a:rPr>
            </a:br>
            <a:r>
              <a:rPr lang="da-DK" sz="1534" dirty="0">
                <a:solidFill>
                  <a:srgbClr val="000000"/>
                </a:solidFill>
                <a:latin typeface="Verdana"/>
              </a:rPr>
              <a:t>- Entreprenørens reaktion på Banedanmarks tilbagemeldinger</a:t>
            </a:r>
            <a:endParaRPr lang="da-DK" sz="1534" dirty="0">
              <a:ea typeface="Verdana"/>
              <a:cs typeface="Verdana"/>
            </a:endParaRPr>
          </a:p>
        </p:txBody>
      </p:sp>
      <p:sp>
        <p:nvSpPr>
          <p:cNvPr id="3" name="Pladsholder til indhold 2">
            <a:extLst>
              <a:ext uri="{FF2B5EF4-FFF2-40B4-BE49-F238E27FC236}">
                <a16:creationId xmlns:a16="http://schemas.microsoft.com/office/drawing/2014/main" id="{DEA96D16-4C7A-4F1F-9475-D52BA45A4EA1}"/>
              </a:ext>
            </a:extLst>
          </p:cNvPr>
          <p:cNvSpPr>
            <a:spLocks noGrp="1"/>
          </p:cNvSpPr>
          <p:nvPr>
            <p:ph idx="1"/>
          </p:nvPr>
        </p:nvSpPr>
        <p:spPr>
          <a:xfrm>
            <a:off x="1289824" y="1809678"/>
            <a:ext cx="6927411" cy="4239484"/>
          </a:xfrm>
        </p:spPr>
        <p:txBody>
          <a:bodyPr vert="horz" lIns="77913" tIns="38957" rIns="77913" bIns="38957" rtlCol="0" anchor="t">
            <a:normAutofit fontScale="62500" lnSpcReduction="20000"/>
          </a:bodyPr>
          <a:lstStyle/>
          <a:p>
            <a:pPr fontAlgn="ctr">
              <a:buFont typeface="Courier New" panose="02070309020205020404" pitchFamily="49" charset="0"/>
              <a:buChar char="o"/>
            </a:pPr>
            <a:r>
              <a:rPr lang="da-DK" sz="1875" dirty="0"/>
              <a:t>Når Banedanmark giver en </a:t>
            </a:r>
            <a:r>
              <a:rPr lang="da-DK" sz="1875" b="1" dirty="0"/>
              <a:t>tilbagemelding </a:t>
            </a:r>
            <a:r>
              <a:rPr lang="da-DK" sz="1875" dirty="0"/>
              <a:t>eller henvender sig til den enkelte entreprenør </a:t>
            </a:r>
            <a:r>
              <a:rPr lang="da-DK" sz="1875" b="1" dirty="0"/>
              <a:t>forventer Banedanmark </a:t>
            </a:r>
            <a:r>
              <a:rPr lang="da-DK" sz="1875" dirty="0"/>
              <a:t>at entreprenørene svarer og sender opdateret dokumentation </a:t>
            </a:r>
            <a:r>
              <a:rPr lang="da-DK" sz="1875" b="1" dirty="0"/>
              <a:t>hurtigst muligt </a:t>
            </a:r>
            <a:r>
              <a:rPr lang="da-DK" sz="1875" dirty="0"/>
              <a:t>og senest inden </a:t>
            </a:r>
            <a:r>
              <a:rPr lang="da-DK" sz="1875" u="sng" dirty="0">
                <a:solidFill>
                  <a:srgbClr val="C00000"/>
                </a:solidFill>
              </a:rPr>
              <a:t>20 arbejdsdage</a:t>
            </a:r>
            <a:endParaRPr lang="da-DK" sz="1875" dirty="0"/>
          </a:p>
          <a:p>
            <a:pPr marL="0" indent="0" fontAlgn="ctr">
              <a:buNone/>
            </a:pPr>
            <a:endParaRPr lang="da-DK" sz="767" dirty="0"/>
          </a:p>
          <a:p>
            <a:pPr fontAlgn="ctr">
              <a:buFont typeface="Courier New" panose="02070309020205020404" pitchFamily="49" charset="0"/>
              <a:buChar char="o"/>
            </a:pPr>
            <a:r>
              <a:rPr lang="da-DK" sz="1875" b="1" dirty="0"/>
              <a:t>Manglende overholdelse af frist nr. 1:</a:t>
            </a:r>
          </a:p>
          <a:p>
            <a:pPr lvl="1" fontAlgn="ctr"/>
            <a:r>
              <a:rPr lang="da-DK" sz="1875" dirty="0"/>
              <a:t>Banedanmark tager kontakt til entreprenøren igen med annoncering af frist på </a:t>
            </a:r>
            <a:r>
              <a:rPr lang="da-DK" sz="1875" u="sng" dirty="0">
                <a:solidFill>
                  <a:srgbClr val="C00000"/>
                </a:solidFill>
              </a:rPr>
              <a:t>10 arbejdsdage </a:t>
            </a:r>
            <a:r>
              <a:rPr lang="da-DK" sz="1875" dirty="0"/>
              <a:t>målt fra maildato for fremsendelse af opdateret dokumentation jf. Banedanmarks seneste tilbagemelding  </a:t>
            </a:r>
          </a:p>
          <a:p>
            <a:pPr marL="389586" lvl="1" indent="0" fontAlgn="ctr">
              <a:buNone/>
            </a:pPr>
            <a:endParaRPr lang="da-DK" sz="767" dirty="0"/>
          </a:p>
          <a:p>
            <a:pPr fontAlgn="ctr">
              <a:buFont typeface="Courier New" panose="02070309020205020404" pitchFamily="49" charset="0"/>
              <a:buChar char="o"/>
            </a:pPr>
            <a:r>
              <a:rPr lang="da-DK" sz="1875" b="1" dirty="0"/>
              <a:t>Manglende overholdelse af frist nr. 2: </a:t>
            </a:r>
          </a:p>
          <a:p>
            <a:pPr lvl="1" fontAlgn="ctr"/>
            <a:r>
              <a:rPr lang="da-DK" sz="1875" dirty="0"/>
              <a:t>Entreprenøren bliver sat bagerst i køen – dog forventes det at entreprenøren fortsat arbejder på at fremsende opdateret dokumentation hurtigst muligt </a:t>
            </a:r>
          </a:p>
          <a:p>
            <a:pPr lvl="1" fontAlgn="ctr"/>
            <a:endParaRPr lang="da-DK" sz="767" dirty="0"/>
          </a:p>
          <a:p>
            <a:pPr fontAlgn="ctr">
              <a:buFont typeface="Courier New" panose="02070309020205020404" pitchFamily="49" charset="0"/>
              <a:buChar char="o"/>
            </a:pPr>
            <a:r>
              <a:rPr lang="da-DK" sz="1875" dirty="0"/>
              <a:t>Hvis entreprenøren gentagende gange </a:t>
            </a:r>
            <a:r>
              <a:rPr lang="da-DK" sz="1875" b="1" dirty="0"/>
              <a:t>ikke leverer som aftalt </a:t>
            </a:r>
            <a:r>
              <a:rPr lang="da-DK" sz="1875" dirty="0"/>
              <a:t>og </a:t>
            </a:r>
            <a:r>
              <a:rPr lang="da-DK" sz="1875" b="1" dirty="0"/>
              <a:t>samarbejdet</a:t>
            </a:r>
            <a:r>
              <a:rPr lang="da-DK" sz="1875" dirty="0"/>
              <a:t> i øvrigt </a:t>
            </a:r>
            <a:r>
              <a:rPr lang="da-DK" sz="1875" b="1" dirty="0"/>
              <a:t>ikke fungerer optimalt </a:t>
            </a:r>
            <a:r>
              <a:rPr lang="da-DK" sz="1875" dirty="0"/>
              <a:t>i ansøgningsprocessen, så kan det have konsekvenser for entreprenørens godkendelse til at leverer jernbanesikkerhedsmæssige ydelser  </a:t>
            </a:r>
          </a:p>
          <a:p>
            <a:pPr marL="0" indent="0" fontAlgn="ctr">
              <a:buNone/>
            </a:pPr>
            <a:endParaRPr lang="da-DK" dirty="0"/>
          </a:p>
        </p:txBody>
      </p:sp>
    </p:spTree>
    <p:extLst>
      <p:ext uri="{BB962C8B-B14F-4D97-AF65-F5344CB8AC3E}">
        <p14:creationId xmlns:p14="http://schemas.microsoft.com/office/powerpoint/2010/main" val="25035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0ACFF-9896-43C5-9729-A3B3DFB37CB4}"/>
              </a:ext>
            </a:extLst>
          </p:cNvPr>
          <p:cNvSpPr>
            <a:spLocks noGrp="1"/>
          </p:cNvSpPr>
          <p:nvPr>
            <p:ph type="title"/>
          </p:nvPr>
        </p:nvSpPr>
        <p:spPr>
          <a:xfrm>
            <a:off x="1289824" y="1045398"/>
            <a:ext cx="6564355" cy="608583"/>
          </a:xfrm>
        </p:spPr>
        <p:txBody>
          <a:bodyPr/>
          <a:lstStyle/>
          <a:p>
            <a:r>
              <a:rPr lang="da-DK" dirty="0">
                <a:solidFill>
                  <a:schemeClr val="tx1"/>
                </a:solidFill>
              </a:rPr>
              <a:t>Vigtig reminder i øvrigt</a:t>
            </a:r>
            <a:br>
              <a:rPr lang="da-DK" dirty="0">
                <a:solidFill>
                  <a:schemeClr val="tx1"/>
                </a:solidFill>
              </a:rPr>
            </a:br>
            <a:r>
              <a:rPr lang="da-DK" sz="1534" dirty="0">
                <a:solidFill>
                  <a:schemeClr val="tx1"/>
                </a:solidFill>
              </a:rPr>
              <a:t>- Pligt til at orientere Banedanmark om ændringer jf. 3.4</a:t>
            </a:r>
            <a:r>
              <a:rPr lang="da-DK" dirty="0">
                <a:solidFill>
                  <a:schemeClr val="tx1"/>
                </a:solidFill>
              </a:rPr>
              <a:t> </a:t>
            </a:r>
          </a:p>
        </p:txBody>
      </p:sp>
      <p:sp>
        <p:nvSpPr>
          <p:cNvPr id="3" name="Pladsholder til indhold 2">
            <a:extLst>
              <a:ext uri="{FF2B5EF4-FFF2-40B4-BE49-F238E27FC236}">
                <a16:creationId xmlns:a16="http://schemas.microsoft.com/office/drawing/2014/main" id="{A2BDADD2-BD8C-435C-B44F-7B7E48DE0FF1}"/>
              </a:ext>
            </a:extLst>
          </p:cNvPr>
          <p:cNvSpPr>
            <a:spLocks noGrp="1"/>
          </p:cNvSpPr>
          <p:nvPr>
            <p:ph idx="1"/>
          </p:nvPr>
        </p:nvSpPr>
        <p:spPr>
          <a:xfrm>
            <a:off x="1289823" y="1881393"/>
            <a:ext cx="6924393" cy="1348128"/>
          </a:xfrm>
        </p:spPr>
        <p:txBody>
          <a:bodyPr>
            <a:normAutofit lnSpcReduction="10000"/>
          </a:bodyPr>
          <a:lstStyle/>
          <a:p>
            <a:pPr marL="0" indent="0">
              <a:buNone/>
            </a:pPr>
            <a:r>
              <a:rPr lang="da-DK" dirty="0"/>
              <a:t>Vær opmærksom på</a:t>
            </a:r>
          </a:p>
          <a:p>
            <a:r>
              <a:rPr lang="da-DK" sz="1278" dirty="0"/>
              <a:t>Entreprenøren har pligt til at orientere Banedanmark om væsentlige ændringer, der direkte eller indirekte betydning for jernbanesikkerheden - </a:t>
            </a:r>
            <a:r>
              <a:rPr lang="da-DK" sz="1278" u="sng" dirty="0"/>
              <a:t>Eksempelvis</a:t>
            </a:r>
          </a:p>
        </p:txBody>
      </p:sp>
      <p:sp>
        <p:nvSpPr>
          <p:cNvPr id="7" name="Rektangel: afrundede hjørner 6">
            <a:extLst>
              <a:ext uri="{FF2B5EF4-FFF2-40B4-BE49-F238E27FC236}">
                <a16:creationId xmlns:a16="http://schemas.microsoft.com/office/drawing/2014/main" id="{C4AD6B48-06A2-41CA-BF75-791740A11D81}"/>
              </a:ext>
            </a:extLst>
          </p:cNvPr>
          <p:cNvSpPr/>
          <p:nvPr/>
        </p:nvSpPr>
        <p:spPr>
          <a:xfrm>
            <a:off x="6159402" y="3480174"/>
            <a:ext cx="2712889" cy="1652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534" b="1" dirty="0"/>
              <a:t>Se listen på væggen</a:t>
            </a:r>
          </a:p>
          <a:p>
            <a:pPr marL="243492" indent="-243492">
              <a:buFontTx/>
              <a:buChar char="-"/>
            </a:pPr>
            <a:r>
              <a:rPr lang="da-DK" sz="1363" dirty="0"/>
              <a:t>Kort kvalitetstjek af stamdata </a:t>
            </a:r>
          </a:p>
          <a:p>
            <a:pPr marL="243492" indent="-243492">
              <a:buFontTx/>
              <a:buChar char="-"/>
            </a:pPr>
            <a:r>
              <a:rPr lang="da-DK" sz="1363" dirty="0"/>
              <a:t>Sæt</a:t>
            </a:r>
            <a:r>
              <a:rPr lang="da-DK" sz="1534" dirty="0"/>
              <a:t> </a:t>
            </a:r>
            <a:r>
              <a:rPr lang="da-DK" sz="3067" dirty="0">
                <a:sym typeface="Wingdings" panose="05000000000000000000" pitchFamily="2" charset="2"/>
              </a:rPr>
              <a:t></a:t>
            </a:r>
            <a:r>
              <a:rPr lang="da-DK" sz="1534" dirty="0">
                <a:sym typeface="Wingdings" panose="05000000000000000000" pitchFamily="2" charset="2"/>
              </a:rPr>
              <a:t> </a:t>
            </a:r>
            <a:r>
              <a:rPr lang="da-DK" sz="1363" dirty="0"/>
              <a:t>eller</a:t>
            </a:r>
          </a:p>
          <a:p>
            <a:pPr marL="243492" indent="-243492">
              <a:buFontTx/>
              <a:buChar char="-"/>
            </a:pPr>
            <a:r>
              <a:rPr lang="da-DK" sz="1363" dirty="0"/>
              <a:t>Tilføj eventuelt rettelser</a:t>
            </a:r>
          </a:p>
        </p:txBody>
      </p:sp>
      <p:sp>
        <p:nvSpPr>
          <p:cNvPr id="8" name="Pladsholder til indhold 2">
            <a:extLst>
              <a:ext uri="{FF2B5EF4-FFF2-40B4-BE49-F238E27FC236}">
                <a16:creationId xmlns:a16="http://schemas.microsoft.com/office/drawing/2014/main" id="{3C2E723B-27F5-48CF-B358-E06722AF981A}"/>
              </a:ext>
            </a:extLst>
          </p:cNvPr>
          <p:cNvSpPr txBox="1">
            <a:spLocks/>
          </p:cNvSpPr>
          <p:nvPr/>
        </p:nvSpPr>
        <p:spPr>
          <a:xfrm>
            <a:off x="1128677" y="3220133"/>
            <a:ext cx="4607330" cy="1896209"/>
          </a:xfrm>
          <a:prstGeom prst="rect">
            <a:avLst/>
          </a:prstGeom>
        </p:spPr>
        <p:txBody>
          <a:bodyPr vert="horz" lIns="77913" tIns="38957" rIns="77913" bIns="38957" rtlCol="0">
            <a:normAutofit fontScale="85000" lnSpcReduction="20000"/>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a-DK" sz="1278" b="1" dirty="0"/>
              <a:t>Udskiftning</a:t>
            </a:r>
            <a:r>
              <a:rPr lang="da-DK" sz="1278" dirty="0"/>
              <a:t> af den Jernbanesikkerhedsansvarlige eller andre nøglepersoner (</a:t>
            </a:r>
            <a:r>
              <a:rPr lang="da-DK" sz="1278" b="1" dirty="0"/>
              <a:t>organisationsændring</a:t>
            </a:r>
            <a:r>
              <a:rPr lang="da-DK" sz="1278" dirty="0"/>
              <a:t>)</a:t>
            </a:r>
          </a:p>
          <a:p>
            <a:pPr lvl="1"/>
            <a:endParaRPr lang="da-DK" sz="1278" b="1" dirty="0"/>
          </a:p>
          <a:p>
            <a:pPr lvl="1"/>
            <a:r>
              <a:rPr lang="da-DK" sz="1278" b="1" dirty="0"/>
              <a:t>Ændring af kompetencer </a:t>
            </a:r>
            <a:r>
              <a:rPr lang="da-DK" sz="1278" dirty="0"/>
              <a:t>for nøglepersoner (+/÷)</a:t>
            </a:r>
          </a:p>
          <a:p>
            <a:pPr lvl="1"/>
            <a:endParaRPr lang="da-DK" sz="1278" b="1" dirty="0"/>
          </a:p>
          <a:p>
            <a:pPr lvl="1"/>
            <a:r>
              <a:rPr lang="da-DK" sz="1278" b="1" dirty="0"/>
              <a:t>Ændring</a:t>
            </a:r>
            <a:r>
              <a:rPr lang="da-DK" sz="1278" dirty="0"/>
              <a:t> af jernbanesikkerhedsmæssige </a:t>
            </a:r>
            <a:r>
              <a:rPr lang="da-DK" sz="1278" b="1" dirty="0"/>
              <a:t>ydelser</a:t>
            </a:r>
            <a:r>
              <a:rPr lang="da-DK" sz="1278" dirty="0"/>
              <a:t> </a:t>
            </a:r>
          </a:p>
          <a:p>
            <a:pPr lvl="1"/>
            <a:endParaRPr lang="da-DK" sz="1278" dirty="0"/>
          </a:p>
          <a:p>
            <a:pPr lvl="1"/>
            <a:r>
              <a:rPr lang="da-DK" sz="1278" dirty="0"/>
              <a:t>Samt andre ændringer – eksempelvis </a:t>
            </a:r>
            <a:r>
              <a:rPr lang="da-DK" sz="1278" b="1" dirty="0"/>
              <a:t>kontaktdata</a:t>
            </a:r>
          </a:p>
        </p:txBody>
      </p:sp>
    </p:spTree>
    <p:extLst>
      <p:ext uri="{BB962C8B-B14F-4D97-AF65-F5344CB8AC3E}">
        <p14:creationId xmlns:p14="http://schemas.microsoft.com/office/powerpoint/2010/main" val="20844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1"/>
                </a:solidFill>
              </a:rPr>
              <a:t>Opsamling og spørgsmål</a:t>
            </a:r>
          </a:p>
        </p:txBody>
      </p:sp>
      <p:sp>
        <p:nvSpPr>
          <p:cNvPr id="3" name="Tekstboks 2"/>
          <p:cNvSpPr txBox="1"/>
          <p:nvPr/>
        </p:nvSpPr>
        <p:spPr>
          <a:xfrm>
            <a:off x="1258780" y="1588325"/>
            <a:ext cx="6749153" cy="564514"/>
          </a:xfrm>
          <a:prstGeom prst="rect">
            <a:avLst/>
          </a:prstGeom>
          <a:noFill/>
        </p:spPr>
        <p:txBody>
          <a:bodyPr wrap="square" rtlCol="0">
            <a:spAutoFit/>
          </a:bodyPr>
          <a:lstStyle/>
          <a:p>
            <a:endParaRPr lang="da-DK" sz="1534"/>
          </a:p>
          <a:p>
            <a:pPr marL="243492" indent="-243492">
              <a:buFont typeface="Arial" panose="020B0604020202020204" pitchFamily="34" charset="0"/>
              <a:buChar char="•"/>
            </a:pPr>
            <a:endParaRPr lang="da-DK" sz="1534"/>
          </a:p>
        </p:txBody>
      </p:sp>
      <p:pic>
        <p:nvPicPr>
          <p:cNvPr id="4" name="Billede 3">
            <a:extLst>
              <a:ext uri="{FF2B5EF4-FFF2-40B4-BE49-F238E27FC236}">
                <a16:creationId xmlns:a16="http://schemas.microsoft.com/office/drawing/2014/main" id="{A6B76611-37F6-43FD-BF58-8A14B94C1B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6669" y="663324"/>
            <a:ext cx="2684708" cy="1528322"/>
          </a:xfrm>
          <a:prstGeom prst="rect">
            <a:avLst/>
          </a:prstGeom>
        </p:spPr>
      </p:pic>
    </p:spTree>
    <p:extLst>
      <p:ext uri="{BB962C8B-B14F-4D97-AF65-F5344CB8AC3E}">
        <p14:creationId xmlns:p14="http://schemas.microsoft.com/office/powerpoint/2010/main" val="68627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normAutofit/>
          </a:bodyPr>
          <a:lstStyle/>
          <a:p>
            <a:pPr marL="0" indent="0">
              <a:buNone/>
            </a:pPr>
            <a:endParaRPr lang="da-DK" b="1" dirty="0"/>
          </a:p>
          <a:p>
            <a:pPr marL="0" indent="0">
              <a:buNone/>
            </a:pPr>
            <a:endParaRPr lang="da-DK" b="1" dirty="0"/>
          </a:p>
          <a:p>
            <a:pPr marL="0" indent="0">
              <a:buNone/>
            </a:pPr>
            <a:endParaRPr lang="da-DK" dirty="0"/>
          </a:p>
          <a:p>
            <a:pPr marL="0" indent="0">
              <a:buNone/>
            </a:pPr>
            <a:r>
              <a:rPr lang="da-DK" b="1" dirty="0"/>
              <a:t>Opdatering af </a:t>
            </a:r>
            <a:r>
              <a:rPr lang="da-DK" b="1" i="1" dirty="0"/>
              <a:t>Retningslinjer for godkendelse af entreprenører der leverer jernbanesikkerhedsmæssige ydelser til Banedanmark </a:t>
            </a:r>
            <a:r>
              <a:rPr lang="da-DK" b="1" dirty="0"/>
              <a:t>og</a:t>
            </a:r>
            <a:r>
              <a:rPr lang="da-DK" b="1" i="1" dirty="0"/>
              <a:t> Læsevejledning</a:t>
            </a:r>
            <a:endParaRPr lang="da-DK" dirty="0"/>
          </a:p>
          <a:p>
            <a:pPr marL="0" indent="0">
              <a:buNone/>
            </a:pPr>
            <a:endParaRPr lang="da-DK" dirty="0"/>
          </a:p>
          <a:p>
            <a:pPr marL="0" indent="0">
              <a:buNone/>
            </a:pPr>
            <a:r>
              <a:rPr lang="da-DK" i="1" dirty="0"/>
              <a:t>Ved: Allan Weirgang Larsen, Lead auditor, Kvalitet &amp; Sikkerhed, Banedanmark</a:t>
            </a:r>
          </a:p>
          <a:p>
            <a:pPr marL="0" indent="0">
              <a:buNone/>
            </a:pPr>
            <a:endParaRPr lang="da-DK" i="1" dirty="0"/>
          </a:p>
          <a:p>
            <a:endParaRPr lang="da-DK" dirty="0"/>
          </a:p>
        </p:txBody>
      </p:sp>
      <p:pic>
        <p:nvPicPr>
          <p:cNvPr id="4" name="Billede 3">
            <a:extLst>
              <a:ext uri="{FF2B5EF4-FFF2-40B4-BE49-F238E27FC236}">
                <a16:creationId xmlns:a16="http://schemas.microsoft.com/office/drawing/2014/main" id="{89FC0442-BEBD-40A5-8EE5-3B9702047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330298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latin typeface="Verdana"/>
              </a:rPr>
              <a:t>Påtænkte opdateringer </a:t>
            </a:r>
            <a:br>
              <a:rPr lang="da-DK" dirty="0">
                <a:solidFill>
                  <a:srgbClr val="000000"/>
                </a:solidFill>
                <a:latin typeface="Verdana"/>
              </a:rPr>
            </a:br>
            <a:r>
              <a:rPr lang="da-DK" sz="1534" dirty="0">
                <a:solidFill>
                  <a:srgbClr val="000000"/>
                </a:solidFill>
                <a:latin typeface="Verdana"/>
              </a:rPr>
              <a:t>- </a:t>
            </a:r>
            <a:r>
              <a:rPr lang="da-DK" sz="1534" b="1" dirty="0">
                <a:solidFill>
                  <a:srgbClr val="000000"/>
                </a:solidFill>
                <a:latin typeface="Verdana"/>
              </a:rPr>
              <a:t>R</a:t>
            </a:r>
            <a:r>
              <a:rPr lang="da-DK" sz="1534" b="1" dirty="0">
                <a:solidFill>
                  <a:srgbClr val="000000"/>
                </a:solidFill>
              </a:rPr>
              <a:t>etningslinjerne</a:t>
            </a:r>
            <a:r>
              <a:rPr lang="da-DK" sz="1534" dirty="0">
                <a:solidFill>
                  <a:srgbClr val="000000"/>
                </a:solidFill>
              </a:rPr>
              <a:t> version 2.3 </a:t>
            </a:r>
            <a:endParaRPr lang="da-DK" sz="1534" dirty="0">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6"/>
            <a:ext cx="6927411" cy="613211"/>
          </a:xfrm>
          <a:prstGeom prst="rect">
            <a:avLst/>
          </a:prstGeom>
        </p:spPr>
        <p:txBody>
          <a:bodyPr vert="horz" lIns="77913" tIns="38957" rIns="77913" bIns="38957" rtlCol="0" anchor="t">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a-DK" sz="1108" dirty="0">
              <a:ea typeface="Verdana"/>
              <a:cs typeface="Verdana"/>
            </a:endParaRPr>
          </a:p>
        </p:txBody>
      </p:sp>
      <p:sp>
        <p:nvSpPr>
          <p:cNvPr id="3" name="Tekstfelt 2">
            <a:extLst>
              <a:ext uri="{FF2B5EF4-FFF2-40B4-BE49-F238E27FC236}">
                <a16:creationId xmlns:a16="http://schemas.microsoft.com/office/drawing/2014/main" id="{96B75E66-5A9A-4B31-8EF0-B1C5F8080AB7}"/>
              </a:ext>
            </a:extLst>
          </p:cNvPr>
          <p:cNvSpPr txBox="1"/>
          <p:nvPr/>
        </p:nvSpPr>
        <p:spPr>
          <a:xfrm>
            <a:off x="1436691" y="1939028"/>
            <a:ext cx="6780543" cy="2006447"/>
          </a:xfrm>
          <a:prstGeom prst="rect">
            <a:avLst/>
          </a:prstGeom>
          <a:noFill/>
        </p:spPr>
        <p:txBody>
          <a:bodyPr wrap="square" rtlCol="0">
            <a:spAutoFit/>
          </a:bodyPr>
          <a:lstStyle/>
          <a:p>
            <a:r>
              <a:rPr lang="da-DK" sz="1363" b="1" dirty="0"/>
              <a:t>Generelt</a:t>
            </a:r>
          </a:p>
          <a:p>
            <a:pPr marL="243492" indent="-243492">
              <a:buFont typeface="Arial" panose="020B0604020202020204" pitchFamily="34" charset="0"/>
              <a:buChar char="•"/>
            </a:pPr>
            <a:r>
              <a:rPr lang="da-DK" sz="1200" dirty="0"/>
              <a:t>Mindre </a:t>
            </a:r>
            <a:r>
              <a:rPr lang="da-DK" sz="1200" b="1" dirty="0">
                <a:solidFill>
                  <a:schemeClr val="accent3">
                    <a:lumMod val="50000"/>
                  </a:schemeClr>
                </a:solidFill>
              </a:rPr>
              <a:t>redaktionelle rettelser </a:t>
            </a:r>
            <a:r>
              <a:rPr lang="da-DK" sz="1200" dirty="0"/>
              <a:t>og </a:t>
            </a:r>
            <a:r>
              <a:rPr lang="da-DK" sz="1200" b="1" dirty="0">
                <a:solidFill>
                  <a:schemeClr val="accent3">
                    <a:lumMod val="50000"/>
                  </a:schemeClr>
                </a:solidFill>
              </a:rPr>
              <a:t>præciseringer</a:t>
            </a:r>
          </a:p>
          <a:p>
            <a:endParaRPr lang="da-DK" sz="852" dirty="0"/>
          </a:p>
          <a:p>
            <a:r>
              <a:rPr lang="da-DK" sz="1363" b="1" dirty="0"/>
              <a:t>Afsnit 1.1</a:t>
            </a:r>
          </a:p>
          <a:p>
            <a:pPr marL="243492" indent="-243492">
              <a:buFont typeface="Arial" panose="020B0604020202020204" pitchFamily="34" charset="0"/>
              <a:buChar char="•"/>
            </a:pPr>
            <a:r>
              <a:rPr lang="da-DK" sz="1200" b="1" dirty="0">
                <a:solidFill>
                  <a:schemeClr val="accent3">
                    <a:lumMod val="50000"/>
                  </a:schemeClr>
                </a:solidFill>
              </a:rPr>
              <a:t>Gyldigperioden</a:t>
            </a:r>
            <a:r>
              <a:rPr lang="da-DK" sz="1200" dirty="0"/>
              <a:t> for en godkendelse er forlænget til </a:t>
            </a:r>
            <a:r>
              <a:rPr lang="da-DK" sz="1200" b="1" dirty="0">
                <a:solidFill>
                  <a:schemeClr val="accent3">
                    <a:lumMod val="50000"/>
                  </a:schemeClr>
                </a:solidFill>
              </a:rPr>
              <a:t>36 måneder </a:t>
            </a:r>
          </a:p>
          <a:p>
            <a:endParaRPr lang="da-DK" sz="852" dirty="0"/>
          </a:p>
          <a:p>
            <a:r>
              <a:rPr lang="da-DK" sz="1363" b="1" dirty="0"/>
              <a:t>Afsnit 2.2.2</a:t>
            </a:r>
          </a:p>
          <a:p>
            <a:pPr marL="243492" indent="-243492">
              <a:buFont typeface="Arial" panose="020B0604020202020204" pitchFamily="34" charset="0"/>
              <a:buChar char="•"/>
              <a:defRPr/>
            </a:pPr>
            <a:r>
              <a:rPr lang="da-DK" sz="1200" dirty="0"/>
              <a:t>Præcisering af krav om samtaler med medarbejdere, der har være involveret i en hændelse. Ansvaret ligger hos den </a:t>
            </a:r>
            <a:r>
              <a:rPr lang="da-DK" sz="1200" b="1" dirty="0">
                <a:solidFill>
                  <a:schemeClr val="accent3">
                    <a:lumMod val="50000"/>
                  </a:schemeClr>
                </a:solidFill>
              </a:rPr>
              <a:t>Jernbanesikkerhedsansvarlige</a:t>
            </a:r>
            <a:r>
              <a:rPr lang="da-DK" sz="1200" dirty="0"/>
              <a:t>, men samtalen kan gennemføres af en anden kompetent person  </a:t>
            </a:r>
          </a:p>
          <a:p>
            <a:endParaRPr lang="da-DK" sz="681" dirty="0"/>
          </a:p>
        </p:txBody>
      </p:sp>
      <p:pic>
        <p:nvPicPr>
          <p:cNvPr id="6" name="Billede 5">
            <a:extLst>
              <a:ext uri="{FF2B5EF4-FFF2-40B4-BE49-F238E27FC236}">
                <a16:creationId xmlns:a16="http://schemas.microsoft.com/office/drawing/2014/main" id="{487AE324-CEF5-4BFC-A09F-6968067B6D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0402" y="609705"/>
            <a:ext cx="2662566" cy="1515717"/>
          </a:xfrm>
          <a:prstGeom prst="rect">
            <a:avLst/>
          </a:prstGeom>
        </p:spPr>
      </p:pic>
    </p:spTree>
    <p:extLst>
      <p:ext uri="{BB962C8B-B14F-4D97-AF65-F5344CB8AC3E}">
        <p14:creationId xmlns:p14="http://schemas.microsoft.com/office/powerpoint/2010/main" val="40840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latin typeface="Verdana"/>
              </a:rPr>
              <a:t>Påtænkte opdateringer </a:t>
            </a:r>
            <a:br>
              <a:rPr lang="da-DK" dirty="0">
                <a:solidFill>
                  <a:srgbClr val="000000"/>
                </a:solidFill>
                <a:latin typeface="Verdana"/>
              </a:rPr>
            </a:br>
            <a:r>
              <a:rPr lang="da-DK" sz="1534" dirty="0">
                <a:solidFill>
                  <a:srgbClr val="000000"/>
                </a:solidFill>
                <a:latin typeface="Verdana"/>
              </a:rPr>
              <a:t>- </a:t>
            </a:r>
            <a:r>
              <a:rPr lang="da-DK" sz="1534" b="1" dirty="0">
                <a:solidFill>
                  <a:srgbClr val="000000"/>
                </a:solidFill>
                <a:latin typeface="Verdana"/>
              </a:rPr>
              <a:t>R</a:t>
            </a:r>
            <a:r>
              <a:rPr lang="da-DK" sz="1534" b="1" dirty="0">
                <a:solidFill>
                  <a:srgbClr val="000000"/>
                </a:solidFill>
              </a:rPr>
              <a:t>etningslinjerne</a:t>
            </a:r>
            <a:r>
              <a:rPr lang="da-DK" sz="1534" dirty="0">
                <a:solidFill>
                  <a:srgbClr val="000000"/>
                </a:solidFill>
              </a:rPr>
              <a:t> version 2.3</a:t>
            </a:r>
            <a:endParaRPr lang="da-DK" sz="1534" dirty="0">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6"/>
            <a:ext cx="6927411" cy="613211"/>
          </a:xfrm>
          <a:prstGeom prst="rect">
            <a:avLst/>
          </a:prstGeom>
        </p:spPr>
        <p:txBody>
          <a:bodyPr vert="horz" lIns="77913" tIns="38957" rIns="77913" bIns="38957" rtlCol="0" anchor="t">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a-DK" sz="1108" dirty="0">
              <a:ea typeface="Verdana"/>
              <a:cs typeface="Verdana"/>
            </a:endParaRPr>
          </a:p>
        </p:txBody>
      </p:sp>
      <p:sp>
        <p:nvSpPr>
          <p:cNvPr id="3" name="Tekstfelt 2">
            <a:extLst>
              <a:ext uri="{FF2B5EF4-FFF2-40B4-BE49-F238E27FC236}">
                <a16:creationId xmlns:a16="http://schemas.microsoft.com/office/drawing/2014/main" id="{96B75E66-5A9A-4B31-8EF0-B1C5F8080AB7}"/>
              </a:ext>
            </a:extLst>
          </p:cNvPr>
          <p:cNvSpPr txBox="1"/>
          <p:nvPr/>
        </p:nvSpPr>
        <p:spPr>
          <a:xfrm>
            <a:off x="1436691" y="1921116"/>
            <a:ext cx="6780543" cy="3442224"/>
          </a:xfrm>
          <a:prstGeom prst="rect">
            <a:avLst/>
          </a:prstGeom>
          <a:noFill/>
        </p:spPr>
        <p:txBody>
          <a:bodyPr wrap="square" rtlCol="0">
            <a:spAutoFit/>
          </a:bodyPr>
          <a:lstStyle/>
          <a:p>
            <a:r>
              <a:rPr lang="da-DK" sz="1363" b="1" dirty="0"/>
              <a:t>Afsnit 3.1</a:t>
            </a:r>
          </a:p>
          <a:p>
            <a:pPr marL="243492" indent="-243492">
              <a:buFont typeface="Arial" panose="020B0604020202020204" pitchFamily="34" charset="0"/>
              <a:buChar char="•"/>
            </a:pPr>
            <a:r>
              <a:rPr lang="da-DK" sz="1200" b="1" dirty="0">
                <a:solidFill>
                  <a:schemeClr val="accent3">
                    <a:lumMod val="50000"/>
                  </a:schemeClr>
                </a:solidFill>
              </a:rPr>
              <a:t>Målgruppen</a:t>
            </a:r>
            <a:r>
              <a:rPr lang="da-DK" sz="1200" dirty="0"/>
              <a:t> for retningslinjerne er ændret til kun at være </a:t>
            </a:r>
            <a:r>
              <a:rPr lang="da-DK" sz="1200" b="1" dirty="0">
                <a:solidFill>
                  <a:schemeClr val="accent3">
                    <a:lumMod val="50000"/>
                  </a:schemeClr>
                </a:solidFill>
              </a:rPr>
              <a:t>entreprenører</a:t>
            </a:r>
            <a:r>
              <a:rPr lang="da-DK" sz="1200" dirty="0"/>
              <a:t>, der selv  </a:t>
            </a:r>
            <a:r>
              <a:rPr lang="da-DK" sz="1200" b="1" dirty="0">
                <a:solidFill>
                  <a:schemeClr val="accent3">
                    <a:lumMod val="50000"/>
                  </a:schemeClr>
                </a:solidFill>
              </a:rPr>
              <a:t>udfører</a:t>
            </a:r>
            <a:r>
              <a:rPr lang="da-DK" sz="1200" dirty="0"/>
              <a:t> jernbanesikkerhedsmæssige ydelser</a:t>
            </a:r>
          </a:p>
          <a:p>
            <a:endParaRPr lang="da-DK" sz="500" dirty="0"/>
          </a:p>
          <a:p>
            <a:endParaRPr lang="da-DK" sz="256" dirty="0"/>
          </a:p>
          <a:p>
            <a:pPr marL="243492" indent="-243492">
              <a:buFont typeface="Arial" panose="020B0604020202020204" pitchFamily="34" charset="0"/>
              <a:buChar char="•"/>
            </a:pPr>
            <a:r>
              <a:rPr lang="da-DK" sz="1200" b="1" dirty="0">
                <a:solidFill>
                  <a:schemeClr val="accent3">
                    <a:lumMod val="50000"/>
                  </a:schemeClr>
                </a:solidFill>
              </a:rPr>
              <a:t>Indgåelse af kontrakt</a:t>
            </a:r>
            <a:r>
              <a:rPr lang="da-DK" sz="1200" b="1" dirty="0"/>
              <a:t> </a:t>
            </a:r>
            <a:r>
              <a:rPr lang="da-DK" sz="1200" dirty="0"/>
              <a:t>er </a:t>
            </a:r>
            <a:r>
              <a:rPr lang="da-DK" sz="1200" b="1" dirty="0">
                <a:solidFill>
                  <a:schemeClr val="accent3">
                    <a:lumMod val="50000"/>
                  </a:schemeClr>
                </a:solidFill>
              </a:rPr>
              <a:t>ikke</a:t>
            </a:r>
            <a:r>
              <a:rPr lang="da-DK" sz="1200" dirty="0"/>
              <a:t> længere </a:t>
            </a:r>
            <a:r>
              <a:rPr lang="da-DK" sz="1200" b="1" dirty="0">
                <a:solidFill>
                  <a:schemeClr val="accent3">
                    <a:lumMod val="50000"/>
                  </a:schemeClr>
                </a:solidFill>
              </a:rPr>
              <a:t>pejlemærke</a:t>
            </a:r>
            <a:r>
              <a:rPr lang="da-DK" sz="1200" dirty="0"/>
              <a:t> for, hvornår godkendelsen skal være på plads. Kravet er nu, at godkendelsen skal være på plads inden arbejdet går i gang</a:t>
            </a:r>
          </a:p>
          <a:p>
            <a:pPr marL="243492" indent="-243492">
              <a:buFont typeface="Arial" panose="020B0604020202020204" pitchFamily="34" charset="0"/>
              <a:buChar char="•"/>
            </a:pPr>
            <a:endParaRPr lang="da-DK" sz="500" dirty="0"/>
          </a:p>
          <a:p>
            <a:pPr marL="243492" indent="-243492">
              <a:buFont typeface="Arial" panose="020B0604020202020204" pitchFamily="34" charset="0"/>
              <a:buChar char="•"/>
            </a:pPr>
            <a:r>
              <a:rPr lang="da-DK" sz="1200" b="1" dirty="0">
                <a:solidFill>
                  <a:schemeClr val="accent3">
                    <a:lumMod val="50000"/>
                  </a:schemeClr>
                </a:solidFill>
              </a:rPr>
              <a:t>Hoved- eller totalentreprenør</a:t>
            </a:r>
            <a:r>
              <a:rPr lang="da-DK" sz="1200" dirty="0"/>
              <a:t>, som Banedanmark indgå kontrakt med, skal </a:t>
            </a:r>
            <a:r>
              <a:rPr lang="da-DK" sz="1200" b="1" dirty="0">
                <a:solidFill>
                  <a:schemeClr val="accent3">
                    <a:lumMod val="50000"/>
                  </a:schemeClr>
                </a:solidFill>
              </a:rPr>
              <a:t>ikke </a:t>
            </a:r>
            <a:r>
              <a:rPr lang="da-DK" sz="1200" dirty="0"/>
              <a:t>nødvendigvis</a:t>
            </a:r>
            <a:r>
              <a:rPr lang="da-DK" sz="1200" b="1" dirty="0">
                <a:solidFill>
                  <a:schemeClr val="accent3">
                    <a:lumMod val="50000"/>
                  </a:schemeClr>
                </a:solidFill>
              </a:rPr>
              <a:t> være godkendt</a:t>
            </a:r>
            <a:r>
              <a:rPr lang="da-DK" sz="1200" dirty="0"/>
              <a:t>. Forudsætningen er at der udelukkende anvender </a:t>
            </a:r>
            <a:r>
              <a:rPr lang="da-DK" sz="1200" b="1" dirty="0">
                <a:solidFill>
                  <a:schemeClr val="accent3">
                    <a:lumMod val="50000"/>
                  </a:schemeClr>
                </a:solidFill>
              </a:rPr>
              <a:t>godkendte underentreprenører </a:t>
            </a:r>
            <a:r>
              <a:rPr lang="da-DK" sz="1200" dirty="0"/>
              <a:t>til det udførende arbejde </a:t>
            </a:r>
          </a:p>
          <a:p>
            <a:pPr marL="243492" indent="-243492">
              <a:buFont typeface="Arial" panose="020B0604020202020204" pitchFamily="34" charset="0"/>
              <a:buChar char="•"/>
            </a:pPr>
            <a:endParaRPr lang="da-DK" sz="500" dirty="0"/>
          </a:p>
          <a:p>
            <a:pPr marL="243492" indent="-243492">
              <a:buFont typeface="Arial" panose="020B0604020202020204" pitchFamily="34" charset="0"/>
              <a:buChar char="•"/>
            </a:pPr>
            <a:r>
              <a:rPr lang="da-DK" sz="1200" dirty="0"/>
              <a:t>Ved </a:t>
            </a:r>
            <a:r>
              <a:rPr lang="da-DK" sz="1200" b="1" dirty="0">
                <a:solidFill>
                  <a:schemeClr val="accent3">
                    <a:lumMod val="50000"/>
                  </a:schemeClr>
                </a:solidFill>
              </a:rPr>
              <a:t>Rullende materiel med og uden attest</a:t>
            </a:r>
            <a:r>
              <a:rPr lang="da-DK" sz="1200" dirty="0"/>
              <a:t>, der bliver </a:t>
            </a:r>
            <a:r>
              <a:rPr lang="da-DK" sz="1200" b="1" dirty="0">
                <a:solidFill>
                  <a:schemeClr val="accent3">
                    <a:lumMod val="50000"/>
                  </a:schemeClr>
                </a:solidFill>
              </a:rPr>
              <a:t>lånt, lejet eller leaset</a:t>
            </a:r>
            <a:r>
              <a:rPr lang="da-DK" sz="1200" dirty="0"/>
              <a:t>, er det den </a:t>
            </a:r>
            <a:r>
              <a:rPr lang="da-DK" sz="1200" b="1" dirty="0">
                <a:solidFill>
                  <a:schemeClr val="accent3">
                    <a:lumMod val="50000"/>
                  </a:schemeClr>
                </a:solidFill>
              </a:rPr>
              <a:t>udførende entreprenør</a:t>
            </a:r>
            <a:r>
              <a:rPr lang="da-DK" sz="1200" dirty="0"/>
              <a:t>, der skal sikre og kunne dokumentere, at alle relevante krav og regler m.m. er overholdt. Virksomhed der udelukkende udlåner, udlejer og/eller leaser rullende materiel ud til entreprenører, skal ikke nødvendigvis være godkendt </a:t>
            </a:r>
          </a:p>
          <a:p>
            <a:pPr marL="243492" indent="-243492">
              <a:buFont typeface="Arial" panose="020B0604020202020204" pitchFamily="34" charset="0"/>
              <a:buChar char="•"/>
            </a:pPr>
            <a:endParaRPr lang="da-DK" sz="256" dirty="0"/>
          </a:p>
          <a:p>
            <a:endParaRPr lang="da-DK" sz="500" dirty="0"/>
          </a:p>
          <a:p>
            <a:pPr marL="243492" indent="-243492">
              <a:buFont typeface="Arial" panose="020B0604020202020204" pitchFamily="34" charset="0"/>
              <a:buChar char="•"/>
            </a:pPr>
            <a:r>
              <a:rPr lang="da-DK" sz="1200" b="1" dirty="0">
                <a:solidFill>
                  <a:schemeClr val="accent3">
                    <a:lumMod val="50000"/>
                  </a:schemeClr>
                </a:solidFill>
              </a:rPr>
              <a:t>Opdeling af ydelsen </a:t>
            </a:r>
            <a:r>
              <a:rPr lang="da-DK" sz="1200" dirty="0"/>
              <a:t>”Rullende materiel” i ”Rullende materiel med attest” og ”Rullende materiel uden attest”</a:t>
            </a:r>
          </a:p>
        </p:txBody>
      </p:sp>
      <p:pic>
        <p:nvPicPr>
          <p:cNvPr id="6" name="Billede 5">
            <a:extLst>
              <a:ext uri="{FF2B5EF4-FFF2-40B4-BE49-F238E27FC236}">
                <a16:creationId xmlns:a16="http://schemas.microsoft.com/office/drawing/2014/main" id="{428951AA-4919-4552-813E-96FF6B6774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670" y="597023"/>
            <a:ext cx="2547297" cy="1450388"/>
          </a:xfrm>
          <a:prstGeom prst="rect">
            <a:avLst/>
          </a:prstGeom>
        </p:spPr>
      </p:pic>
    </p:spTree>
    <p:extLst>
      <p:ext uri="{BB962C8B-B14F-4D97-AF65-F5344CB8AC3E}">
        <p14:creationId xmlns:p14="http://schemas.microsoft.com/office/powerpoint/2010/main" val="6084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rPr>
              <a:t>Påtænkte opdateringer</a:t>
            </a:r>
            <a:br>
              <a:rPr lang="da-DK" dirty="0">
                <a:solidFill>
                  <a:srgbClr val="000000"/>
                </a:solidFill>
                <a:latin typeface="Verdana"/>
              </a:rPr>
            </a:br>
            <a:r>
              <a:rPr lang="da-DK" sz="1534" dirty="0">
                <a:solidFill>
                  <a:srgbClr val="000000"/>
                </a:solidFill>
                <a:latin typeface="Verdana"/>
              </a:rPr>
              <a:t>- </a:t>
            </a:r>
            <a:r>
              <a:rPr lang="da-DK" sz="1534" b="1" dirty="0">
                <a:solidFill>
                  <a:srgbClr val="000000"/>
                </a:solidFill>
                <a:latin typeface="Verdana"/>
              </a:rPr>
              <a:t>R</a:t>
            </a:r>
            <a:r>
              <a:rPr lang="da-DK" sz="1534" b="1" dirty="0">
                <a:solidFill>
                  <a:srgbClr val="000000"/>
                </a:solidFill>
              </a:rPr>
              <a:t>etningslinjerne</a:t>
            </a:r>
            <a:r>
              <a:rPr lang="da-DK" sz="1534" dirty="0">
                <a:solidFill>
                  <a:srgbClr val="000000"/>
                </a:solidFill>
              </a:rPr>
              <a:t> version 2.3</a:t>
            </a:r>
            <a:endParaRPr lang="da-DK" sz="1534" dirty="0">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6"/>
            <a:ext cx="6927411" cy="613211"/>
          </a:xfrm>
          <a:prstGeom prst="rect">
            <a:avLst/>
          </a:prstGeom>
        </p:spPr>
        <p:txBody>
          <a:bodyPr vert="horz" lIns="77913" tIns="38957" rIns="77913" bIns="38957" rtlCol="0" anchor="t">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a-DK" sz="1108" dirty="0">
              <a:ea typeface="Verdana"/>
              <a:cs typeface="Verdana"/>
            </a:endParaRPr>
          </a:p>
        </p:txBody>
      </p:sp>
      <p:sp>
        <p:nvSpPr>
          <p:cNvPr id="3" name="Tekstfelt 2">
            <a:extLst>
              <a:ext uri="{FF2B5EF4-FFF2-40B4-BE49-F238E27FC236}">
                <a16:creationId xmlns:a16="http://schemas.microsoft.com/office/drawing/2014/main" id="{96B75E66-5A9A-4B31-8EF0-B1C5F8080AB7}"/>
              </a:ext>
            </a:extLst>
          </p:cNvPr>
          <p:cNvSpPr txBox="1"/>
          <p:nvPr/>
        </p:nvSpPr>
        <p:spPr>
          <a:xfrm>
            <a:off x="1436691" y="1921116"/>
            <a:ext cx="6780543" cy="2190023"/>
          </a:xfrm>
          <a:prstGeom prst="rect">
            <a:avLst/>
          </a:prstGeom>
          <a:noFill/>
        </p:spPr>
        <p:txBody>
          <a:bodyPr wrap="square" rtlCol="0">
            <a:spAutoFit/>
          </a:bodyPr>
          <a:lstStyle/>
          <a:p>
            <a:r>
              <a:rPr lang="da-DK" sz="1363" b="1" dirty="0"/>
              <a:t>Afsnit 3.5</a:t>
            </a:r>
          </a:p>
          <a:p>
            <a:pPr marL="243492" indent="-243492">
              <a:buFont typeface="Arial" panose="020B0604020202020204" pitchFamily="34" charset="0"/>
              <a:buChar char="•"/>
            </a:pPr>
            <a:r>
              <a:rPr lang="da-DK" sz="1200" dirty="0"/>
              <a:t>Entreprenører der har et </a:t>
            </a:r>
            <a:r>
              <a:rPr lang="da-DK" sz="1200" b="1" dirty="0">
                <a:solidFill>
                  <a:schemeClr val="accent3">
                    <a:lumMod val="50000"/>
                  </a:schemeClr>
                </a:solidFill>
              </a:rPr>
              <a:t>sikkerhedscertifikat</a:t>
            </a:r>
            <a:r>
              <a:rPr lang="da-DK" sz="1200" dirty="0"/>
              <a:t> fra Trafik-, Bygge og Boligstyrelsen, skal </a:t>
            </a:r>
            <a:r>
              <a:rPr lang="da-DK" sz="1200" b="1" dirty="0">
                <a:solidFill>
                  <a:schemeClr val="accent3">
                    <a:lumMod val="50000"/>
                  </a:schemeClr>
                </a:solidFill>
              </a:rPr>
              <a:t>ikke fremsende Procedure for lokomotivførere </a:t>
            </a:r>
            <a:r>
              <a:rPr lang="da-DK" sz="1200" dirty="0"/>
              <a:t>i ansøgningsprocessen</a:t>
            </a:r>
          </a:p>
          <a:p>
            <a:endParaRPr lang="da-DK" sz="1000" dirty="0"/>
          </a:p>
          <a:p>
            <a:r>
              <a:rPr lang="da-DK" sz="1363" b="1" dirty="0"/>
              <a:t>Afsnit 5</a:t>
            </a:r>
          </a:p>
          <a:p>
            <a:pPr marL="243492" indent="-243492">
              <a:buFont typeface="Arial" panose="020B0604020202020204" pitchFamily="34" charset="0"/>
              <a:buChar char="•"/>
            </a:pPr>
            <a:r>
              <a:rPr lang="da-DK" sz="1200" dirty="0"/>
              <a:t>Definition af </a:t>
            </a:r>
            <a:r>
              <a:rPr lang="da-DK" sz="1200" b="1" dirty="0">
                <a:solidFill>
                  <a:schemeClr val="accent3">
                    <a:lumMod val="50000"/>
                  </a:schemeClr>
                </a:solidFill>
              </a:rPr>
              <a:t>Kompatibilitetsattester</a:t>
            </a:r>
            <a:r>
              <a:rPr lang="da-DK" sz="1200" dirty="0"/>
              <a:t> er opdateret</a:t>
            </a:r>
          </a:p>
          <a:p>
            <a:endParaRPr lang="da-DK" sz="1000" dirty="0"/>
          </a:p>
          <a:p>
            <a:r>
              <a:rPr lang="da-DK" sz="1363" b="1" dirty="0"/>
              <a:t>Afsnit 8</a:t>
            </a:r>
          </a:p>
          <a:p>
            <a:pPr marL="243492" indent="-243492">
              <a:buFont typeface="Arial" panose="020B0604020202020204" pitchFamily="34" charset="0"/>
              <a:buChar char="•"/>
            </a:pPr>
            <a:r>
              <a:rPr lang="da-DK" sz="1200" b="1" dirty="0">
                <a:solidFill>
                  <a:schemeClr val="accent3">
                    <a:lumMod val="50000"/>
                  </a:schemeClr>
                </a:solidFill>
              </a:rPr>
              <a:t>Ændringslog</a:t>
            </a:r>
            <a:r>
              <a:rPr lang="da-DK" sz="1200" dirty="0"/>
              <a:t> fra denne version 2.3 og frem </a:t>
            </a:r>
          </a:p>
          <a:p>
            <a:endParaRPr lang="da-DK" sz="1363" dirty="0"/>
          </a:p>
        </p:txBody>
      </p:sp>
      <p:pic>
        <p:nvPicPr>
          <p:cNvPr id="6" name="Billede 5">
            <a:extLst>
              <a:ext uri="{FF2B5EF4-FFF2-40B4-BE49-F238E27FC236}">
                <a16:creationId xmlns:a16="http://schemas.microsoft.com/office/drawing/2014/main" id="{428951AA-4919-4552-813E-96FF6B6774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670" y="597023"/>
            <a:ext cx="2547297" cy="1450388"/>
          </a:xfrm>
          <a:prstGeom prst="rect">
            <a:avLst/>
          </a:prstGeom>
        </p:spPr>
      </p:pic>
    </p:spTree>
    <p:extLst>
      <p:ext uri="{BB962C8B-B14F-4D97-AF65-F5344CB8AC3E}">
        <p14:creationId xmlns:p14="http://schemas.microsoft.com/office/powerpoint/2010/main" val="25503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rPr>
              <a:t>Påtænkte opdateringer</a:t>
            </a:r>
            <a:br>
              <a:rPr lang="da-DK" dirty="0">
                <a:solidFill>
                  <a:srgbClr val="000000"/>
                </a:solidFill>
              </a:rPr>
            </a:br>
            <a:r>
              <a:rPr lang="da-DK" sz="1534" dirty="0">
                <a:solidFill>
                  <a:srgbClr val="000000"/>
                </a:solidFill>
              </a:rPr>
              <a:t>- </a:t>
            </a:r>
            <a:r>
              <a:rPr lang="da-DK" sz="1534" b="1" dirty="0">
                <a:solidFill>
                  <a:srgbClr val="000000"/>
                </a:solidFill>
              </a:rPr>
              <a:t>Læsevejledning</a:t>
            </a:r>
            <a:r>
              <a:rPr lang="da-DK" sz="1534" dirty="0">
                <a:solidFill>
                  <a:srgbClr val="000000"/>
                </a:solidFill>
              </a:rPr>
              <a:t> version 2.1 </a:t>
            </a:r>
            <a:r>
              <a:rPr lang="da-DK" sz="1534" dirty="0">
                <a:solidFill>
                  <a:srgbClr val="000000"/>
                </a:solidFill>
                <a:highlight>
                  <a:srgbClr val="FFFF00"/>
                </a:highlight>
              </a:rPr>
              <a:t> </a:t>
            </a:r>
            <a:endParaRPr lang="da-DK" sz="1534" dirty="0">
              <a:highlight>
                <a:srgbClr val="FFFF00"/>
              </a:highlight>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6"/>
            <a:ext cx="6927411" cy="613211"/>
          </a:xfrm>
          <a:prstGeom prst="rect">
            <a:avLst/>
          </a:prstGeom>
        </p:spPr>
        <p:txBody>
          <a:bodyPr vert="horz" lIns="77913" tIns="38957" rIns="77913" bIns="38957" rtlCol="0" anchor="t">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a-DK" sz="1108" dirty="0">
              <a:ea typeface="Verdana"/>
              <a:cs typeface="Verdana"/>
            </a:endParaRPr>
          </a:p>
        </p:txBody>
      </p:sp>
      <p:sp>
        <p:nvSpPr>
          <p:cNvPr id="3" name="Tekstfelt 2">
            <a:extLst>
              <a:ext uri="{FF2B5EF4-FFF2-40B4-BE49-F238E27FC236}">
                <a16:creationId xmlns:a16="http://schemas.microsoft.com/office/drawing/2014/main" id="{96B75E66-5A9A-4B31-8EF0-B1C5F8080AB7}"/>
              </a:ext>
            </a:extLst>
          </p:cNvPr>
          <p:cNvSpPr txBox="1"/>
          <p:nvPr/>
        </p:nvSpPr>
        <p:spPr>
          <a:xfrm>
            <a:off x="1436691" y="1930072"/>
            <a:ext cx="6946494" cy="3746988"/>
          </a:xfrm>
          <a:prstGeom prst="rect">
            <a:avLst/>
          </a:prstGeom>
          <a:noFill/>
        </p:spPr>
        <p:txBody>
          <a:bodyPr wrap="square" rtlCol="0">
            <a:spAutoFit/>
          </a:bodyPr>
          <a:lstStyle/>
          <a:p>
            <a:r>
              <a:rPr lang="da-DK" sz="1363" b="1" dirty="0"/>
              <a:t>Generelt</a:t>
            </a:r>
          </a:p>
          <a:p>
            <a:pPr marL="146094" indent="-146094">
              <a:buFont typeface="Arial" panose="020B0604020202020204" pitchFamily="34" charset="0"/>
              <a:buChar char="•"/>
            </a:pPr>
            <a:r>
              <a:rPr lang="da-DK" sz="1200" dirty="0"/>
              <a:t>Mindre redaktionelle rettelser og præciseringer</a:t>
            </a:r>
          </a:p>
          <a:p>
            <a:endParaRPr lang="da-DK" sz="852" dirty="0"/>
          </a:p>
          <a:p>
            <a:r>
              <a:rPr lang="da-DK" sz="1363" b="1" dirty="0"/>
              <a:t>Krav</a:t>
            </a:r>
            <a:r>
              <a:rPr lang="da-DK" sz="1363" dirty="0"/>
              <a:t> til </a:t>
            </a:r>
            <a:r>
              <a:rPr lang="da-DK" sz="1363" b="1" dirty="0">
                <a:solidFill>
                  <a:schemeClr val="accent3">
                    <a:lumMod val="50000"/>
                  </a:schemeClr>
                </a:solidFill>
              </a:rPr>
              <a:t>Procedure for håndtering af hændelser </a:t>
            </a:r>
            <a:endParaRPr lang="da-DK" sz="1363" dirty="0">
              <a:solidFill>
                <a:schemeClr val="accent3">
                  <a:lumMod val="50000"/>
                </a:schemeClr>
              </a:solidFill>
            </a:endParaRPr>
          </a:p>
          <a:p>
            <a:pPr marL="243492" indent="-243492">
              <a:buFont typeface="Arial" panose="020B0604020202020204" pitchFamily="34" charset="0"/>
              <a:buChar char="•"/>
              <a:defRPr/>
            </a:pPr>
            <a:r>
              <a:rPr lang="da-DK" sz="1200" dirty="0"/>
              <a:t>Beskriv: </a:t>
            </a:r>
            <a:r>
              <a:rPr lang="da-DK" sz="1200" i="1" dirty="0"/>
              <a:t>Hvordan entreprenøren arbejder med oversigt over hændelser?</a:t>
            </a:r>
          </a:p>
          <a:p>
            <a:endParaRPr lang="da-DK" sz="852" dirty="0"/>
          </a:p>
          <a:p>
            <a:r>
              <a:rPr lang="da-DK" sz="1363" b="1" dirty="0"/>
              <a:t>Krav</a:t>
            </a:r>
            <a:r>
              <a:rPr lang="da-DK" sz="1363" dirty="0"/>
              <a:t> til </a:t>
            </a:r>
            <a:r>
              <a:rPr lang="da-DK" sz="1363" b="1" dirty="0">
                <a:solidFill>
                  <a:schemeClr val="accent3">
                    <a:lumMod val="50000"/>
                  </a:schemeClr>
                </a:solidFill>
              </a:rPr>
              <a:t>Procedure for kompetencestyring </a:t>
            </a:r>
            <a:endParaRPr lang="da-DK" sz="1363" dirty="0">
              <a:solidFill>
                <a:schemeClr val="accent3">
                  <a:lumMod val="50000"/>
                </a:schemeClr>
              </a:solidFill>
            </a:endParaRPr>
          </a:p>
          <a:p>
            <a:pPr marL="243492" indent="-243492">
              <a:buFont typeface="Arial" panose="020B0604020202020204" pitchFamily="34" charset="0"/>
              <a:buChar char="•"/>
              <a:defRPr/>
            </a:pPr>
            <a:r>
              <a:rPr lang="da-DK" sz="1200" dirty="0"/>
              <a:t>Beskriv: </a:t>
            </a:r>
            <a:r>
              <a:rPr lang="da-DK" sz="1200" i="1" dirty="0"/>
              <a:t>Hvordan sikre sig, at den enkelte medarbejder har en gyldig helbredsattest? </a:t>
            </a:r>
            <a:r>
              <a:rPr lang="da-DK" sz="1200" dirty="0"/>
              <a:t>Dette kan dog også være beskrevet i separat procedure</a:t>
            </a:r>
          </a:p>
          <a:p>
            <a:endParaRPr lang="da-DK" sz="852" dirty="0"/>
          </a:p>
          <a:p>
            <a:r>
              <a:rPr lang="da-DK" sz="1363" b="1" dirty="0"/>
              <a:t>Krav</a:t>
            </a:r>
            <a:r>
              <a:rPr lang="da-DK" sz="1363" dirty="0"/>
              <a:t> til </a:t>
            </a:r>
            <a:r>
              <a:rPr lang="da-DK" sz="1363" b="1" dirty="0">
                <a:solidFill>
                  <a:schemeClr val="accent3">
                    <a:lumMod val="50000"/>
                  </a:schemeClr>
                </a:solidFill>
              </a:rPr>
              <a:t>Procedure for tilsyn med egne og indlejede medarbejdere</a:t>
            </a:r>
          </a:p>
          <a:p>
            <a:pPr marL="243492" indent="-243492">
              <a:buFont typeface="Arial" panose="020B0604020202020204" pitchFamily="34" charset="0"/>
              <a:buChar char="•"/>
            </a:pPr>
            <a:r>
              <a:rPr lang="da-DK" sz="1200" dirty="0"/>
              <a:t>Input til: </a:t>
            </a:r>
            <a:r>
              <a:rPr lang="da-DK" sz="1200" i="1" dirty="0"/>
              <a:t>Hvordan kravet om tilsyn løftes af entreprenører med én SR-medarbejder ansat!</a:t>
            </a:r>
          </a:p>
          <a:p>
            <a:endParaRPr lang="da-DK" sz="852" i="1" dirty="0"/>
          </a:p>
          <a:p>
            <a:r>
              <a:rPr lang="da-DK" sz="1363" b="1" dirty="0"/>
              <a:t>Krav</a:t>
            </a:r>
            <a:r>
              <a:rPr lang="da-DK" sz="1363" dirty="0"/>
              <a:t> til </a:t>
            </a:r>
            <a:r>
              <a:rPr lang="da-DK" sz="1363" b="1" dirty="0">
                <a:solidFill>
                  <a:schemeClr val="accent3">
                    <a:lumMod val="50000"/>
                  </a:schemeClr>
                </a:solidFill>
              </a:rPr>
              <a:t>Oversigt over rullende materiel</a:t>
            </a:r>
            <a:endParaRPr lang="da-DK" sz="1363" dirty="0">
              <a:solidFill>
                <a:schemeClr val="accent3">
                  <a:lumMod val="50000"/>
                </a:schemeClr>
              </a:solidFill>
            </a:endParaRPr>
          </a:p>
          <a:p>
            <a:pPr marL="243492" indent="-243492">
              <a:buFont typeface="Arial" panose="020B0604020202020204" pitchFamily="34" charset="0"/>
              <a:buChar char="•"/>
            </a:pPr>
            <a:r>
              <a:rPr lang="da-DK" sz="1200" dirty="0"/>
              <a:t>Angiv: </a:t>
            </a:r>
            <a:r>
              <a:rPr lang="da-DK" sz="1200" i="1" dirty="0"/>
              <a:t>Kriterier for hvornår et eftersyn eller en revision foretages</a:t>
            </a:r>
          </a:p>
          <a:p>
            <a:endParaRPr lang="da-DK" sz="500" i="1" dirty="0"/>
          </a:p>
          <a:p>
            <a:pPr marL="243492" indent="-243492">
              <a:buFont typeface="Arial" panose="020B0604020202020204" pitchFamily="34" charset="0"/>
              <a:buChar char="•"/>
            </a:pPr>
            <a:r>
              <a:rPr lang="da-DK" sz="1200" dirty="0"/>
              <a:t>Angiv: </a:t>
            </a:r>
            <a:r>
              <a:rPr lang="da-DK" sz="1200" i="1" dirty="0"/>
              <a:t>Hvem er materielejer</a:t>
            </a:r>
          </a:p>
          <a:p>
            <a:pPr marL="243492" indent="-243492">
              <a:buFont typeface="Arial" panose="020B0604020202020204" pitchFamily="34" charset="0"/>
              <a:buChar char="•"/>
            </a:pPr>
            <a:endParaRPr lang="da-DK" sz="1363" dirty="0"/>
          </a:p>
          <a:p>
            <a:endParaRPr lang="da-DK" sz="1363" dirty="0"/>
          </a:p>
        </p:txBody>
      </p:sp>
      <p:pic>
        <p:nvPicPr>
          <p:cNvPr id="7" name="Billede 6">
            <a:extLst>
              <a:ext uri="{FF2B5EF4-FFF2-40B4-BE49-F238E27FC236}">
                <a16:creationId xmlns:a16="http://schemas.microsoft.com/office/drawing/2014/main" id="{291E6D59-4C6B-4C0C-89D3-8964D36FD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674" y="634587"/>
            <a:ext cx="2580294" cy="1717508"/>
          </a:xfrm>
          <a:prstGeom prst="rect">
            <a:avLst/>
          </a:prstGeom>
        </p:spPr>
      </p:pic>
    </p:spTree>
    <p:extLst>
      <p:ext uri="{BB962C8B-B14F-4D97-AF65-F5344CB8AC3E}">
        <p14:creationId xmlns:p14="http://schemas.microsoft.com/office/powerpoint/2010/main" val="34614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Velkomst</a:t>
            </a:r>
          </a:p>
          <a:p>
            <a:pPr marL="0" indent="0">
              <a:buNone/>
            </a:pPr>
            <a:endParaRPr lang="da-DK" dirty="0"/>
          </a:p>
          <a:p>
            <a:pPr marL="0" indent="0">
              <a:buNone/>
            </a:pPr>
            <a:r>
              <a:rPr lang="da-DK" i="1" dirty="0"/>
              <a:t>Ved: Claudia Maria Jørgensen, Sektionschef Ledelsessystem, Kvalitet &amp; Sikkerhed, Banedanmark</a:t>
            </a:r>
          </a:p>
          <a:p>
            <a:endParaRPr lang="da-DK" dirty="0"/>
          </a:p>
        </p:txBody>
      </p:sp>
      <p:pic>
        <p:nvPicPr>
          <p:cNvPr id="5" name="Billede 4">
            <a:extLst>
              <a:ext uri="{FF2B5EF4-FFF2-40B4-BE49-F238E27FC236}">
                <a16:creationId xmlns:a16="http://schemas.microsoft.com/office/drawing/2014/main" id="{3F0DAB8C-9FA0-4DF7-AA6D-C18C1A535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3571567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rPr>
              <a:t>Påtænkte opdateringer</a:t>
            </a:r>
            <a:br>
              <a:rPr lang="da-DK" dirty="0">
                <a:solidFill>
                  <a:srgbClr val="000000"/>
                </a:solidFill>
              </a:rPr>
            </a:br>
            <a:r>
              <a:rPr lang="da-DK" sz="1534" dirty="0">
                <a:solidFill>
                  <a:srgbClr val="000000"/>
                </a:solidFill>
              </a:rPr>
              <a:t>- </a:t>
            </a:r>
            <a:r>
              <a:rPr lang="da-DK" sz="1534" b="1" dirty="0">
                <a:solidFill>
                  <a:srgbClr val="000000"/>
                </a:solidFill>
              </a:rPr>
              <a:t>Andre centrale dokumenter </a:t>
            </a:r>
            <a:endParaRPr lang="da-DK" sz="1534" b="1" dirty="0">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6"/>
            <a:ext cx="6927411" cy="613211"/>
          </a:xfrm>
          <a:prstGeom prst="rect">
            <a:avLst/>
          </a:prstGeom>
        </p:spPr>
        <p:txBody>
          <a:bodyPr vert="horz" lIns="77913" tIns="38957" rIns="77913" bIns="38957" rtlCol="0" anchor="t">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a-DK" sz="1108" dirty="0">
              <a:ea typeface="Verdana"/>
              <a:cs typeface="Verdana"/>
            </a:endParaRPr>
          </a:p>
        </p:txBody>
      </p:sp>
      <p:sp>
        <p:nvSpPr>
          <p:cNvPr id="3" name="Tekstfelt 2">
            <a:extLst>
              <a:ext uri="{FF2B5EF4-FFF2-40B4-BE49-F238E27FC236}">
                <a16:creationId xmlns:a16="http://schemas.microsoft.com/office/drawing/2014/main" id="{96B75E66-5A9A-4B31-8EF0-B1C5F8080AB7}"/>
              </a:ext>
            </a:extLst>
          </p:cNvPr>
          <p:cNvSpPr txBox="1"/>
          <p:nvPr/>
        </p:nvSpPr>
        <p:spPr>
          <a:xfrm>
            <a:off x="1436691" y="1930073"/>
            <a:ext cx="6780543" cy="2368149"/>
          </a:xfrm>
          <a:prstGeom prst="rect">
            <a:avLst/>
          </a:prstGeom>
          <a:noFill/>
        </p:spPr>
        <p:txBody>
          <a:bodyPr wrap="square" rtlCol="0">
            <a:spAutoFit/>
          </a:bodyPr>
          <a:lstStyle/>
          <a:p>
            <a:r>
              <a:rPr lang="da-DK" sz="1363" b="1" dirty="0"/>
              <a:t>Ansøgningsskema til godkendelse jf. 2017-retningslinjer </a:t>
            </a:r>
            <a:r>
              <a:rPr lang="da-DK" sz="1363" dirty="0"/>
              <a:t>(vers. 2.2)</a:t>
            </a:r>
          </a:p>
          <a:p>
            <a:pPr marL="146094" indent="-146094">
              <a:buFont typeface="Arial" panose="020B0604020202020204" pitchFamily="34" charset="0"/>
              <a:buChar char="•"/>
            </a:pPr>
            <a:r>
              <a:rPr lang="da-DK" sz="1200" dirty="0"/>
              <a:t>Tydeligere </a:t>
            </a:r>
            <a:r>
              <a:rPr lang="da-DK" sz="1200" dirty="0">
                <a:solidFill>
                  <a:schemeClr val="accent3">
                    <a:lumMod val="50000"/>
                  </a:schemeClr>
                </a:solidFill>
              </a:rPr>
              <a:t>opdeling</a:t>
            </a:r>
            <a:r>
              <a:rPr lang="da-DK" sz="1200" dirty="0"/>
              <a:t> mellem forskellige krav til dokumentation i forhold til entreprenører med og uden Sikkerhedscertifikat fra Trafik-, Bygge- og Boligstyrelsen</a:t>
            </a:r>
          </a:p>
          <a:p>
            <a:endParaRPr lang="da-DK" sz="1000" b="1" dirty="0"/>
          </a:p>
          <a:p>
            <a:r>
              <a:rPr lang="da-DK" sz="1363" b="1" dirty="0"/>
              <a:t>Skabelon Medarbejderliste </a:t>
            </a:r>
            <a:r>
              <a:rPr lang="da-DK" sz="1363" dirty="0"/>
              <a:t>(Vers 2.1)</a:t>
            </a:r>
          </a:p>
          <a:p>
            <a:pPr marL="146094" indent="-146094">
              <a:buFont typeface="Arial" panose="020B0604020202020204" pitchFamily="34" charset="0"/>
              <a:buChar char="•"/>
            </a:pPr>
            <a:r>
              <a:rPr lang="da-DK" sz="1200" dirty="0"/>
              <a:t>Felt til </a:t>
            </a:r>
            <a:r>
              <a:rPr lang="da-DK" sz="1200" dirty="0">
                <a:solidFill>
                  <a:schemeClr val="accent3">
                    <a:lumMod val="50000"/>
                  </a:schemeClr>
                </a:solidFill>
              </a:rPr>
              <a:t>dato for udløb af helbredsattest</a:t>
            </a:r>
          </a:p>
          <a:p>
            <a:pPr marL="146094" indent="-146094">
              <a:buFont typeface="Arial" panose="020B0604020202020204" pitchFamily="34" charset="0"/>
              <a:buChar char="•"/>
            </a:pPr>
            <a:endParaRPr lang="da-DK" sz="500" dirty="0">
              <a:solidFill>
                <a:schemeClr val="accent3">
                  <a:lumMod val="50000"/>
                </a:schemeClr>
              </a:solidFill>
            </a:endParaRPr>
          </a:p>
          <a:p>
            <a:pPr marL="146094" indent="-146094">
              <a:buFont typeface="Arial" panose="020B0604020202020204" pitchFamily="34" charset="0"/>
              <a:buChar char="•"/>
            </a:pPr>
            <a:r>
              <a:rPr lang="da-DK" sz="1200" dirty="0"/>
              <a:t>Husk </a:t>
            </a:r>
            <a:r>
              <a:rPr lang="da-DK" sz="1200" dirty="0">
                <a:solidFill>
                  <a:schemeClr val="accent3">
                    <a:lumMod val="50000"/>
                  </a:schemeClr>
                </a:solidFill>
              </a:rPr>
              <a:t>legitimationskortnummer</a:t>
            </a:r>
            <a:r>
              <a:rPr lang="da-DK" sz="1200" dirty="0"/>
              <a:t> og </a:t>
            </a:r>
            <a:r>
              <a:rPr lang="da-DK" sz="1200" dirty="0">
                <a:solidFill>
                  <a:schemeClr val="accent3">
                    <a:lumMod val="50000"/>
                  </a:schemeClr>
                </a:solidFill>
              </a:rPr>
              <a:t>kompetenceniveau</a:t>
            </a:r>
            <a:r>
              <a:rPr lang="da-DK" sz="1200" dirty="0"/>
              <a:t> for </a:t>
            </a:r>
            <a:r>
              <a:rPr lang="da-DK" sz="1200" dirty="0">
                <a:solidFill>
                  <a:schemeClr val="accent3">
                    <a:lumMod val="50000"/>
                  </a:schemeClr>
                </a:solidFill>
              </a:rPr>
              <a:t>ekstern konsulent </a:t>
            </a:r>
          </a:p>
          <a:p>
            <a:endParaRPr lang="da-DK" sz="1000" dirty="0"/>
          </a:p>
          <a:p>
            <a:r>
              <a:rPr lang="da-DK" sz="1363" b="1" dirty="0"/>
              <a:t>Skabelon Hændelsesoversigt </a:t>
            </a:r>
            <a:r>
              <a:rPr lang="da-DK" sz="1363" dirty="0"/>
              <a:t>(Vers 2.1)</a:t>
            </a:r>
          </a:p>
          <a:p>
            <a:pPr marL="243492" indent="-243492">
              <a:buFont typeface="Arial" panose="020B0604020202020204" pitchFamily="34" charset="0"/>
              <a:buChar char="•"/>
            </a:pPr>
            <a:r>
              <a:rPr lang="da-DK" sz="1200" dirty="0"/>
              <a:t>Felt til </a:t>
            </a:r>
            <a:r>
              <a:rPr lang="da-DK" sz="1200" dirty="0">
                <a:solidFill>
                  <a:schemeClr val="accent3">
                    <a:lumMod val="50000"/>
                  </a:schemeClr>
                </a:solidFill>
              </a:rPr>
              <a:t>SafetyNet nummer</a:t>
            </a:r>
          </a:p>
          <a:p>
            <a:endParaRPr lang="da-DK" sz="1000" dirty="0"/>
          </a:p>
        </p:txBody>
      </p:sp>
      <p:pic>
        <p:nvPicPr>
          <p:cNvPr id="6" name="Billede 5">
            <a:extLst>
              <a:ext uri="{FF2B5EF4-FFF2-40B4-BE49-F238E27FC236}">
                <a16:creationId xmlns:a16="http://schemas.microsoft.com/office/drawing/2014/main" id="{4826C8D5-E0C6-4B49-89A3-6284EE1F10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074" y="628430"/>
            <a:ext cx="3159420" cy="1114687"/>
          </a:xfrm>
          <a:prstGeom prst="rect">
            <a:avLst/>
          </a:prstGeom>
        </p:spPr>
      </p:pic>
    </p:spTree>
    <p:extLst>
      <p:ext uri="{BB962C8B-B14F-4D97-AF65-F5344CB8AC3E}">
        <p14:creationId xmlns:p14="http://schemas.microsoft.com/office/powerpoint/2010/main" val="14336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latin typeface="Verdana"/>
              </a:rPr>
              <a:t>Fremtidig opdatering </a:t>
            </a:r>
            <a:br>
              <a:rPr lang="da-DK" dirty="0">
                <a:solidFill>
                  <a:srgbClr val="000000"/>
                </a:solidFill>
                <a:latin typeface="Verdana"/>
              </a:rPr>
            </a:br>
            <a:r>
              <a:rPr lang="da-DK" sz="1534" dirty="0">
                <a:solidFill>
                  <a:srgbClr val="000000"/>
                </a:solidFill>
                <a:latin typeface="Verdana"/>
              </a:rPr>
              <a:t>- </a:t>
            </a:r>
            <a:r>
              <a:rPr lang="da-DK" sz="1534" b="1" dirty="0">
                <a:solidFill>
                  <a:srgbClr val="000000"/>
                </a:solidFill>
                <a:latin typeface="Verdana"/>
              </a:rPr>
              <a:t>R</a:t>
            </a:r>
            <a:r>
              <a:rPr lang="da-DK" sz="1534" b="1" dirty="0">
                <a:solidFill>
                  <a:srgbClr val="000000"/>
                </a:solidFill>
              </a:rPr>
              <a:t>etningslinjerne</a:t>
            </a:r>
            <a:r>
              <a:rPr lang="da-DK" sz="1534" dirty="0">
                <a:solidFill>
                  <a:srgbClr val="000000"/>
                </a:solidFill>
              </a:rPr>
              <a:t> version 2.4 </a:t>
            </a:r>
            <a:endParaRPr lang="da-DK" sz="1534" dirty="0">
              <a:ea typeface="Verdana"/>
              <a:cs typeface="Verdana"/>
            </a:endParaRPr>
          </a:p>
        </p:txBody>
      </p:sp>
      <p:sp>
        <p:nvSpPr>
          <p:cNvPr id="3" name="Pladsholder til indhold 2">
            <a:extLst>
              <a:ext uri="{FF2B5EF4-FFF2-40B4-BE49-F238E27FC236}">
                <a16:creationId xmlns:a16="http://schemas.microsoft.com/office/drawing/2014/main" id="{DEA96D16-4C7A-4F1F-9475-D52BA45A4EA1}"/>
              </a:ext>
            </a:extLst>
          </p:cNvPr>
          <p:cNvSpPr>
            <a:spLocks noGrp="1"/>
          </p:cNvSpPr>
          <p:nvPr>
            <p:ph idx="1"/>
          </p:nvPr>
        </p:nvSpPr>
        <p:spPr>
          <a:xfrm>
            <a:off x="1289824" y="2051811"/>
            <a:ext cx="6927411" cy="3733062"/>
          </a:xfrm>
        </p:spPr>
        <p:txBody>
          <a:bodyPr vert="horz" lIns="77913" tIns="38957" rIns="77913" bIns="38957" rtlCol="0" anchor="t">
            <a:normAutofit fontScale="92500" lnSpcReduction="10000"/>
          </a:bodyPr>
          <a:lstStyle/>
          <a:p>
            <a:pPr marL="0" indent="0">
              <a:buNone/>
            </a:pPr>
            <a:r>
              <a:rPr lang="da-DK" sz="2215" dirty="0"/>
              <a:t>Banedanmark arbejder på en model</a:t>
            </a:r>
          </a:p>
          <a:p>
            <a:pPr marL="0" indent="0">
              <a:buNone/>
            </a:pPr>
            <a:endParaRPr lang="da-DK" sz="1278" dirty="0">
              <a:ea typeface="Verdana"/>
              <a:cs typeface="Verdana"/>
            </a:endParaRPr>
          </a:p>
          <a:p>
            <a:pPr>
              <a:buFont typeface="Arial" panose="020B0604020202020204" pitchFamily="34" charset="0"/>
              <a:buChar char="•"/>
            </a:pPr>
            <a:r>
              <a:rPr lang="da-DK" dirty="0">
                <a:solidFill>
                  <a:schemeClr val="accent3">
                    <a:lumMod val="50000"/>
                  </a:schemeClr>
                </a:solidFill>
              </a:rPr>
              <a:t>Anerkendelse</a:t>
            </a:r>
            <a:r>
              <a:rPr lang="da-DK" dirty="0"/>
              <a:t> af </a:t>
            </a:r>
            <a:r>
              <a:rPr lang="da-DK" dirty="0">
                <a:solidFill>
                  <a:schemeClr val="accent3">
                    <a:lumMod val="50000"/>
                  </a:schemeClr>
                </a:solidFill>
              </a:rPr>
              <a:t>ISO</a:t>
            </a:r>
            <a:r>
              <a:rPr lang="da-DK" dirty="0"/>
              <a:t>-certificerede ledelsessystemer </a:t>
            </a:r>
          </a:p>
          <a:p>
            <a:pPr>
              <a:buFont typeface="Arial" panose="020B0604020202020204" pitchFamily="34" charset="0"/>
              <a:buChar char="•"/>
            </a:pPr>
            <a:r>
              <a:rPr lang="da-DK" dirty="0"/>
              <a:t>Kravet om </a:t>
            </a:r>
            <a:r>
              <a:rPr lang="da-DK" dirty="0">
                <a:solidFill>
                  <a:schemeClr val="accent3">
                    <a:lumMod val="50000"/>
                  </a:schemeClr>
                </a:solidFill>
              </a:rPr>
              <a:t>efterlevelse</a:t>
            </a:r>
            <a:r>
              <a:rPr lang="da-DK" dirty="0"/>
              <a:t> af gældende retningslinjer består </a:t>
            </a:r>
            <a:r>
              <a:rPr lang="da-DK" dirty="0">
                <a:solidFill>
                  <a:schemeClr val="accent3">
                    <a:lumMod val="50000"/>
                  </a:schemeClr>
                </a:solidFill>
              </a:rPr>
              <a:t>fortsat</a:t>
            </a:r>
          </a:p>
          <a:p>
            <a:pPr>
              <a:buFont typeface="Arial" panose="020B0604020202020204" pitchFamily="34" charset="0"/>
              <a:buChar char="•"/>
            </a:pPr>
            <a:r>
              <a:rPr lang="da-DK" dirty="0">
                <a:solidFill>
                  <a:schemeClr val="accent3">
                    <a:lumMod val="50000"/>
                  </a:schemeClr>
                </a:solidFill>
              </a:rPr>
              <a:t>Ny mulighed </a:t>
            </a:r>
            <a:r>
              <a:rPr lang="da-DK" dirty="0"/>
              <a:t>for at dokumentere overensstemmelse med krav</a:t>
            </a:r>
          </a:p>
          <a:p>
            <a:pPr>
              <a:buFont typeface="Arial" panose="020B0604020202020204" pitchFamily="34" charset="0"/>
              <a:buChar char="•"/>
            </a:pPr>
            <a:r>
              <a:rPr lang="da-DK" dirty="0">
                <a:solidFill>
                  <a:schemeClr val="accent3">
                    <a:lumMod val="50000"/>
                  </a:schemeClr>
                </a:solidFill>
              </a:rPr>
              <a:t>Større frihedsgrader </a:t>
            </a:r>
            <a:r>
              <a:rPr lang="da-DK" dirty="0"/>
              <a:t>i måden, hvorpå entreprenøren vælger at </a:t>
            </a:r>
            <a:r>
              <a:rPr lang="da-DK" dirty="0">
                <a:solidFill>
                  <a:schemeClr val="accent3">
                    <a:lumMod val="50000"/>
                  </a:schemeClr>
                </a:solidFill>
              </a:rPr>
              <a:t>opbygge</a:t>
            </a:r>
            <a:r>
              <a:rPr lang="da-DK" dirty="0"/>
              <a:t> og </a:t>
            </a:r>
            <a:r>
              <a:rPr lang="da-DK" dirty="0">
                <a:solidFill>
                  <a:schemeClr val="accent3">
                    <a:lumMod val="50000"/>
                  </a:schemeClr>
                </a:solidFill>
              </a:rPr>
              <a:t>dokumentere</a:t>
            </a:r>
            <a:r>
              <a:rPr lang="da-DK" dirty="0"/>
              <a:t> sit sikkerhedsledelsessystem</a:t>
            </a:r>
          </a:p>
          <a:p>
            <a:pPr marL="0" indent="0">
              <a:buNone/>
            </a:pPr>
            <a:endParaRPr lang="da-DK" sz="1363" dirty="0"/>
          </a:p>
        </p:txBody>
      </p:sp>
      <p:pic>
        <p:nvPicPr>
          <p:cNvPr id="4" name="Billede 3">
            <a:extLst>
              <a:ext uri="{FF2B5EF4-FFF2-40B4-BE49-F238E27FC236}">
                <a16:creationId xmlns:a16="http://schemas.microsoft.com/office/drawing/2014/main" id="{16FBE03D-7AA2-4863-B209-A22154F2B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424" y="638696"/>
            <a:ext cx="2435912" cy="1367042"/>
          </a:xfrm>
          <a:prstGeom prst="rect">
            <a:avLst/>
          </a:prstGeom>
        </p:spPr>
      </p:pic>
    </p:spTree>
    <p:extLst>
      <p:ext uri="{BB962C8B-B14F-4D97-AF65-F5344CB8AC3E}">
        <p14:creationId xmlns:p14="http://schemas.microsoft.com/office/powerpoint/2010/main" val="41132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1"/>
                </a:solidFill>
              </a:rPr>
              <a:t>Opsamling og spørgsmål</a:t>
            </a:r>
          </a:p>
        </p:txBody>
      </p:sp>
      <p:sp>
        <p:nvSpPr>
          <p:cNvPr id="3" name="Tekstboks 2"/>
          <p:cNvSpPr txBox="1"/>
          <p:nvPr/>
        </p:nvSpPr>
        <p:spPr>
          <a:xfrm>
            <a:off x="1258780" y="1588325"/>
            <a:ext cx="6749153" cy="564514"/>
          </a:xfrm>
          <a:prstGeom prst="rect">
            <a:avLst/>
          </a:prstGeom>
          <a:noFill/>
        </p:spPr>
        <p:txBody>
          <a:bodyPr wrap="square" rtlCol="0">
            <a:spAutoFit/>
          </a:bodyPr>
          <a:lstStyle/>
          <a:p>
            <a:endParaRPr lang="da-DK" sz="1534"/>
          </a:p>
          <a:p>
            <a:pPr marL="243492" indent="-243492">
              <a:buFont typeface="Arial" panose="020B0604020202020204" pitchFamily="34" charset="0"/>
              <a:buChar char="•"/>
            </a:pPr>
            <a:endParaRPr lang="da-DK" sz="1534"/>
          </a:p>
        </p:txBody>
      </p:sp>
      <p:pic>
        <p:nvPicPr>
          <p:cNvPr id="4" name="Billede 3">
            <a:extLst>
              <a:ext uri="{FF2B5EF4-FFF2-40B4-BE49-F238E27FC236}">
                <a16:creationId xmlns:a16="http://schemas.microsoft.com/office/drawing/2014/main" id="{5177C57E-47D4-43CB-9589-B5099E0A30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074" y="628430"/>
            <a:ext cx="3159420" cy="1114687"/>
          </a:xfrm>
          <a:prstGeom prst="rect">
            <a:avLst/>
          </a:prstGeom>
        </p:spPr>
      </p:pic>
    </p:spTree>
    <p:extLst>
      <p:ext uri="{BB962C8B-B14F-4D97-AF65-F5344CB8AC3E}">
        <p14:creationId xmlns:p14="http://schemas.microsoft.com/office/powerpoint/2010/main" val="2832212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Audit</a:t>
            </a:r>
            <a:endParaRPr lang="da-DK" dirty="0"/>
          </a:p>
          <a:p>
            <a:pPr marL="0" indent="0">
              <a:buNone/>
            </a:pPr>
            <a:endParaRPr lang="da-DK" dirty="0"/>
          </a:p>
          <a:p>
            <a:pPr marL="0" indent="0">
              <a:buNone/>
            </a:pPr>
            <a:r>
              <a:rPr lang="da-DK" i="1" dirty="0"/>
              <a:t>Ved: Kirsten Have, Lead auditor, Kvalitet &amp; Sikkerhed, Banedanmark</a:t>
            </a:r>
          </a:p>
          <a:p>
            <a:endParaRPr lang="da-DK" dirty="0"/>
          </a:p>
        </p:txBody>
      </p:sp>
      <p:pic>
        <p:nvPicPr>
          <p:cNvPr id="4" name="Billede 3">
            <a:extLst>
              <a:ext uri="{FF2B5EF4-FFF2-40B4-BE49-F238E27FC236}">
                <a16:creationId xmlns:a16="http://schemas.microsoft.com/office/drawing/2014/main" id="{B242F463-DD90-49EF-822F-8918F6756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771520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C7168D5-5667-42D0-ADF2-93C6BF0A9C9F}"/>
              </a:ext>
            </a:extLst>
          </p:cNvPr>
          <p:cNvSpPr>
            <a:spLocks noGrp="1"/>
          </p:cNvSpPr>
          <p:nvPr>
            <p:ph idx="1"/>
          </p:nvPr>
        </p:nvSpPr>
        <p:spPr/>
        <p:txBody>
          <a:bodyPr>
            <a:normAutofit/>
          </a:bodyPr>
          <a:lstStyle/>
          <a:p>
            <a:pPr marL="0" indent="0">
              <a:buNone/>
            </a:pPr>
            <a:endParaRPr lang="da-DK" dirty="0"/>
          </a:p>
          <a:p>
            <a:pPr marL="0" indent="0">
              <a:buNone/>
            </a:pPr>
            <a:endParaRPr lang="da-DK" u="sng" dirty="0"/>
          </a:p>
          <a:p>
            <a:endParaRPr lang="da-DK" dirty="0"/>
          </a:p>
        </p:txBody>
      </p:sp>
      <p:pic>
        <p:nvPicPr>
          <p:cNvPr id="6" name="Picture 2">
            <a:extLst>
              <a:ext uri="{FF2B5EF4-FFF2-40B4-BE49-F238E27FC236}">
                <a16:creationId xmlns:a16="http://schemas.microsoft.com/office/drawing/2014/main" id="{664CD179-1484-4D50-A9D4-0DFB628FFC3F}"/>
              </a:ext>
            </a:extLst>
          </p:cNvPr>
          <p:cNvPicPr>
            <a:picLocks noChangeAspect="1" noChangeArrowheads="1"/>
          </p:cNvPicPr>
          <p:nvPr/>
        </p:nvPicPr>
        <p:blipFill>
          <a:blip r:embed="rId3" cstate="print"/>
          <a:srcRect/>
          <a:stretch>
            <a:fillRect/>
          </a:stretch>
        </p:blipFill>
        <p:spPr bwMode="auto">
          <a:xfrm>
            <a:off x="-468560" y="-165826"/>
            <a:ext cx="10585176" cy="7123217"/>
          </a:xfrm>
          <a:prstGeom prst="rect">
            <a:avLst/>
          </a:prstGeom>
          <a:noFill/>
          <a:ln w="9525">
            <a:noFill/>
            <a:miter lim="800000"/>
            <a:headEnd/>
            <a:tailEnd/>
          </a:ln>
        </p:spPr>
      </p:pic>
      <p:sp>
        <p:nvSpPr>
          <p:cNvPr id="7" name="Pladsholder til indhold 2">
            <a:extLst>
              <a:ext uri="{FF2B5EF4-FFF2-40B4-BE49-F238E27FC236}">
                <a16:creationId xmlns:a16="http://schemas.microsoft.com/office/drawing/2014/main" id="{3BDFE9C4-61E6-4ADF-8907-465A54545FAB}"/>
              </a:ext>
            </a:extLst>
          </p:cNvPr>
          <p:cNvSpPr txBox="1">
            <a:spLocks/>
          </p:cNvSpPr>
          <p:nvPr/>
        </p:nvSpPr>
        <p:spPr>
          <a:xfrm>
            <a:off x="4716016" y="764704"/>
            <a:ext cx="4427984" cy="3789240"/>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gfa Rotis Sans Serif" pitchFamily="2" charset="0"/>
              <a:buNone/>
              <a:tabLst/>
              <a:defRPr/>
            </a:pPr>
            <a:r>
              <a:rPr lang="da-DK" sz="1600" b="1" dirty="0">
                <a:solidFill>
                  <a:schemeClr val="bg1"/>
                </a:solidFill>
                <a:latin typeface="Verdana"/>
              </a:rPr>
              <a:t>Systematisk, uafhængig og dokumenteret proces for at fremskaffe auditvidnesbyrd og evaluere disse objektivt for at bestemme, i hvilket omfang auditkriterier er opfyldt</a:t>
            </a:r>
          </a:p>
          <a:p>
            <a:pPr marL="0" marR="0" lvl="0" indent="0" algn="l" defTabSz="914400" rtl="0" eaLnBrk="1" fontAlgn="auto" latinLnBrk="0" hangingPunct="1">
              <a:lnSpc>
                <a:spcPct val="150000"/>
              </a:lnSpc>
              <a:spcBef>
                <a:spcPts val="0"/>
              </a:spcBef>
              <a:spcAft>
                <a:spcPts val="0"/>
              </a:spcAft>
              <a:buClrTx/>
              <a:buSzTx/>
              <a:buFont typeface="Agfa Rotis Sans Serif" pitchFamily="2" charset="0"/>
              <a:buNone/>
              <a:tabLst/>
              <a:defRPr/>
            </a:pPr>
            <a:r>
              <a:rPr kumimoji="0" lang="da-DK" sz="1600" b="1" i="0" u="none" strike="noStrike" kern="1200" cap="none" spc="0" normalizeH="0" baseline="0" noProof="0" dirty="0">
                <a:ln>
                  <a:noFill/>
                </a:ln>
                <a:solidFill>
                  <a:schemeClr val="bg1"/>
                </a:solidFill>
                <a:effectLst/>
                <a:uLnTx/>
                <a:uFillTx/>
                <a:latin typeface="Verdana"/>
              </a:rPr>
              <a:t>(ISO</a:t>
            </a:r>
            <a:r>
              <a:rPr kumimoji="0" lang="da-DK" sz="1600" b="1" i="0" u="none" strike="noStrike" kern="1200" cap="none" spc="0" normalizeH="0" noProof="0" dirty="0">
                <a:ln>
                  <a:noFill/>
                </a:ln>
                <a:solidFill>
                  <a:schemeClr val="bg1"/>
                </a:solidFill>
                <a:effectLst/>
                <a:uLnTx/>
                <a:uFillTx/>
                <a:latin typeface="Verdana"/>
              </a:rPr>
              <a:t> 19011)</a:t>
            </a:r>
            <a:endParaRPr kumimoji="0" lang="da-DK" sz="1600" b="1" i="0" u="none" strike="noStrike" kern="1200" cap="none" spc="0" normalizeH="0" baseline="0" noProof="0" dirty="0">
              <a:ln>
                <a:noFill/>
              </a:ln>
              <a:solidFill>
                <a:schemeClr val="bg1"/>
              </a:solidFill>
              <a:effectLst/>
              <a:uLnTx/>
              <a:uFillTx/>
              <a:latin typeface="Verdana"/>
            </a:endParaRPr>
          </a:p>
        </p:txBody>
      </p:sp>
      <p:sp>
        <p:nvSpPr>
          <p:cNvPr id="8" name="Undertitel 3">
            <a:extLst>
              <a:ext uri="{FF2B5EF4-FFF2-40B4-BE49-F238E27FC236}">
                <a16:creationId xmlns:a16="http://schemas.microsoft.com/office/drawing/2014/main" id="{01BE3048-7A30-4E8E-94D9-473E858A211F}"/>
              </a:ext>
            </a:extLst>
          </p:cNvPr>
          <p:cNvSpPr txBox="1">
            <a:spLocks/>
          </p:cNvSpPr>
          <p:nvPr/>
        </p:nvSpPr>
        <p:spPr>
          <a:xfrm>
            <a:off x="4716016" y="205473"/>
            <a:ext cx="4248472" cy="360000"/>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gfa Rotis Sans Serif" pitchFamily="2" charset="0"/>
              <a:buNone/>
              <a:defRPr sz="1800" i="0" kern="1200">
                <a:solidFill>
                  <a:schemeClr val="tx1"/>
                </a:solidFill>
                <a:latin typeface="+mj-lt"/>
                <a:ea typeface="+mn-ea"/>
                <a:cs typeface="+mn-cs"/>
              </a:defRPr>
            </a:lvl1pPr>
            <a:lvl2pPr marL="4572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a-DK" sz="2000" b="1" dirty="0">
                <a:solidFill>
                  <a:schemeClr val="bg1"/>
                </a:solidFill>
              </a:rPr>
              <a:t>Hvad er audit?</a:t>
            </a:r>
          </a:p>
        </p:txBody>
      </p:sp>
    </p:spTree>
    <p:extLst>
      <p:ext uri="{BB962C8B-B14F-4D97-AF65-F5344CB8AC3E}">
        <p14:creationId xmlns:p14="http://schemas.microsoft.com/office/powerpoint/2010/main" val="36112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Banedanmark audit</a:t>
            </a:r>
          </a:p>
        </p:txBody>
      </p:sp>
      <p:graphicFrame>
        <p:nvGraphicFramePr>
          <p:cNvPr id="5" name="Pladsholder til indhold 4"/>
          <p:cNvGraphicFramePr>
            <a:graphicFrameLocks noGrp="1"/>
          </p:cNvGraphicFramePr>
          <p:nvPr>
            <p:ph idx="1"/>
            <p:extLst/>
          </p:nvPr>
        </p:nvGraphicFramePr>
        <p:xfrm>
          <a:off x="720725" y="1628800"/>
          <a:ext cx="7702550"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12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97443-1AC6-4100-9507-7832E67AC0E8}"/>
              </a:ext>
            </a:extLst>
          </p:cNvPr>
          <p:cNvSpPr>
            <a:spLocks noGrp="1"/>
          </p:cNvSpPr>
          <p:nvPr>
            <p:ph type="title"/>
          </p:nvPr>
        </p:nvSpPr>
        <p:spPr/>
        <p:txBody>
          <a:bodyPr/>
          <a:lstStyle/>
          <a:p>
            <a:r>
              <a:rPr lang="da-DK" dirty="0"/>
              <a:t>Udvælgelse</a:t>
            </a:r>
          </a:p>
        </p:txBody>
      </p:sp>
      <p:sp>
        <p:nvSpPr>
          <p:cNvPr id="3" name="Pladsholder til indhold 2">
            <a:extLst>
              <a:ext uri="{FF2B5EF4-FFF2-40B4-BE49-F238E27FC236}">
                <a16:creationId xmlns:a16="http://schemas.microsoft.com/office/drawing/2014/main" id="{D842AC85-AD1D-4930-AC06-0AF9059307D4}"/>
              </a:ext>
            </a:extLst>
          </p:cNvPr>
          <p:cNvSpPr>
            <a:spLocks noGrp="1"/>
          </p:cNvSpPr>
          <p:nvPr>
            <p:ph idx="1"/>
          </p:nvPr>
        </p:nvSpPr>
        <p:spPr>
          <a:xfrm>
            <a:off x="720000" y="1800000"/>
            <a:ext cx="7704000" cy="4005264"/>
          </a:xfrm>
        </p:spPr>
        <p:txBody>
          <a:bodyPr>
            <a:normAutofit lnSpcReduction="10000"/>
          </a:bodyPr>
          <a:lstStyle/>
          <a:p>
            <a:r>
              <a:rPr lang="da-DK" dirty="0"/>
              <a:t>Repræsentativt udsnit af de forskellige</a:t>
            </a:r>
            <a:r>
              <a:rPr lang="da-DK" b="1" dirty="0"/>
              <a:t> retningslinjer </a:t>
            </a:r>
            <a:r>
              <a:rPr lang="da-DK" dirty="0"/>
              <a:t>entreprenørerne er godkendt efter (1.0, 2.0, 2.1, 2.2 …)</a:t>
            </a:r>
          </a:p>
          <a:p>
            <a:r>
              <a:rPr lang="da-DK" dirty="0"/>
              <a:t>Udfordringer fra </a:t>
            </a:r>
            <a:r>
              <a:rPr lang="da-DK" b="1" dirty="0"/>
              <a:t>SR tilsyn/hændelser</a:t>
            </a:r>
          </a:p>
          <a:p>
            <a:r>
              <a:rPr lang="da-DK" b="1" dirty="0"/>
              <a:t>Udfordringer</a:t>
            </a:r>
            <a:r>
              <a:rPr lang="da-DK" dirty="0"/>
              <a:t> ifm. godkendelse</a:t>
            </a:r>
          </a:p>
          <a:p>
            <a:r>
              <a:rPr lang="da-DK" dirty="0"/>
              <a:t>Entreprenører der har fået </a:t>
            </a:r>
            <a:r>
              <a:rPr lang="da-DK" b="1" dirty="0"/>
              <a:t>dispensation</a:t>
            </a:r>
            <a:r>
              <a:rPr lang="da-DK" dirty="0"/>
              <a:t> – efterprøver at det fungerer</a:t>
            </a:r>
          </a:p>
          <a:p>
            <a:r>
              <a:rPr lang="da-DK" b="1" dirty="0"/>
              <a:t>Repræsentativt udsnit </a:t>
            </a:r>
            <a:r>
              <a:rPr lang="da-DK" dirty="0"/>
              <a:t>af entreprenører og i forhold til hvilke ydelser de leverer</a:t>
            </a:r>
          </a:p>
          <a:p>
            <a:r>
              <a:rPr lang="da-DK" dirty="0"/>
              <a:t>I sidste ende trækkes der </a:t>
            </a:r>
            <a:r>
              <a:rPr lang="da-DK" b="1" dirty="0"/>
              <a:t>lod</a:t>
            </a:r>
            <a:r>
              <a:rPr lang="da-DK" dirty="0"/>
              <a:t>, hvis behov for det udover ovenstående kriterier </a:t>
            </a:r>
          </a:p>
        </p:txBody>
      </p:sp>
      <p:sp>
        <p:nvSpPr>
          <p:cNvPr id="4" name="Undertitel 3">
            <a:extLst>
              <a:ext uri="{FF2B5EF4-FFF2-40B4-BE49-F238E27FC236}">
                <a16:creationId xmlns:a16="http://schemas.microsoft.com/office/drawing/2014/main" id="{50D0DB67-FBCC-46CF-A6C6-7D51D58038F2}"/>
              </a:ext>
            </a:extLst>
          </p:cNvPr>
          <p:cNvSpPr>
            <a:spLocks noGrp="1"/>
          </p:cNvSpPr>
          <p:nvPr>
            <p:ph type="subTitle" idx="10"/>
          </p:nvPr>
        </p:nvSpPr>
        <p:spPr/>
        <p:txBody>
          <a:bodyPr/>
          <a:lstStyle/>
          <a:p>
            <a:r>
              <a:rPr lang="da-DK" dirty="0"/>
              <a:t>Kriterier der ligger til grund</a:t>
            </a:r>
          </a:p>
        </p:txBody>
      </p:sp>
      <p:pic>
        <p:nvPicPr>
          <p:cNvPr id="5" name="Billede 4">
            <a:extLst>
              <a:ext uri="{FF2B5EF4-FFF2-40B4-BE49-F238E27FC236}">
                <a16:creationId xmlns:a16="http://schemas.microsoft.com/office/drawing/2014/main" id="{502EAAA6-7015-444D-BE30-B3B49C45B617}"/>
              </a:ext>
            </a:extLst>
          </p:cNvPr>
          <p:cNvPicPr>
            <a:picLocks noChangeAspect="1"/>
          </p:cNvPicPr>
          <p:nvPr/>
        </p:nvPicPr>
        <p:blipFill>
          <a:blip r:embed="rId2"/>
          <a:stretch>
            <a:fillRect/>
          </a:stretch>
        </p:blipFill>
        <p:spPr>
          <a:xfrm>
            <a:off x="6714486" y="15103"/>
            <a:ext cx="2419048" cy="1685714"/>
          </a:xfrm>
          <a:prstGeom prst="rect">
            <a:avLst/>
          </a:prstGeom>
        </p:spPr>
      </p:pic>
    </p:spTree>
    <p:extLst>
      <p:ext uri="{BB962C8B-B14F-4D97-AF65-F5344CB8AC3E}">
        <p14:creationId xmlns:p14="http://schemas.microsoft.com/office/powerpoint/2010/main" val="2676959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Udførelse af audit</a:t>
            </a:r>
          </a:p>
        </p:txBody>
      </p:sp>
      <p:sp>
        <p:nvSpPr>
          <p:cNvPr id="5" name="Pladsholder til indhold 4"/>
          <p:cNvSpPr>
            <a:spLocks noGrp="1"/>
          </p:cNvSpPr>
          <p:nvPr>
            <p:ph idx="1"/>
          </p:nvPr>
        </p:nvSpPr>
        <p:spPr/>
        <p:txBody>
          <a:bodyPr>
            <a:normAutofit/>
          </a:bodyPr>
          <a:lstStyle/>
          <a:p>
            <a:pPr>
              <a:buNone/>
            </a:pPr>
            <a:r>
              <a:rPr lang="da-DK" sz="1800" dirty="0"/>
              <a:t>En audit består i store træk af:</a:t>
            </a:r>
          </a:p>
          <a:p>
            <a:pPr>
              <a:buNone/>
            </a:pPr>
            <a:endParaRPr lang="da-DK" sz="1800" dirty="0"/>
          </a:p>
          <a:p>
            <a:pPr>
              <a:buFontTx/>
              <a:buChar char="-"/>
            </a:pPr>
            <a:r>
              <a:rPr lang="da-DK" sz="1800" dirty="0"/>
              <a:t>Åbningsmøde</a:t>
            </a:r>
            <a:br>
              <a:rPr lang="da-DK" sz="1800" dirty="0"/>
            </a:br>
            <a:r>
              <a:rPr lang="da-DK" sz="1400" dirty="0"/>
              <a:t>Præsentation af deltagere samt formål, omfang mv.</a:t>
            </a:r>
          </a:p>
          <a:p>
            <a:pPr>
              <a:buFontTx/>
              <a:buChar char="-"/>
            </a:pPr>
            <a:endParaRPr lang="da-DK" sz="1800" dirty="0"/>
          </a:p>
          <a:p>
            <a:pPr>
              <a:buFontTx/>
              <a:buChar char="-"/>
            </a:pPr>
            <a:r>
              <a:rPr lang="da-DK" sz="1800" dirty="0"/>
              <a:t>Interview med forskellige medarbejdere</a:t>
            </a:r>
            <a:br>
              <a:rPr lang="da-DK" sz="1800" dirty="0"/>
            </a:br>
            <a:r>
              <a:rPr lang="da-DK" sz="1400" dirty="0"/>
              <a:t>Auditteam indsamler vidnesbyrd</a:t>
            </a:r>
          </a:p>
          <a:p>
            <a:pPr>
              <a:buFontTx/>
              <a:buChar char="-"/>
            </a:pPr>
            <a:endParaRPr lang="da-DK" sz="1800" dirty="0"/>
          </a:p>
          <a:p>
            <a:pPr>
              <a:buFontTx/>
              <a:buChar char="-"/>
            </a:pPr>
            <a:r>
              <a:rPr lang="da-DK" sz="1800" dirty="0"/>
              <a:t>Afslutningsmøde</a:t>
            </a:r>
            <a:br>
              <a:rPr lang="da-DK" sz="1800" dirty="0"/>
            </a:br>
            <a:r>
              <a:rPr lang="da-DK" sz="1400" dirty="0"/>
              <a:t>Fremlæggelse af resultater</a:t>
            </a:r>
          </a:p>
          <a:p>
            <a:pPr>
              <a:buFontTx/>
              <a:buChar char="-"/>
            </a:pPr>
            <a:endParaRPr lang="da-DK" sz="1400" dirty="0"/>
          </a:p>
          <a:p>
            <a:pPr>
              <a:buNone/>
            </a:pPr>
            <a:endParaRPr lang="da-DK" sz="1400" dirty="0"/>
          </a:p>
        </p:txBody>
      </p:sp>
      <p:graphicFrame>
        <p:nvGraphicFramePr>
          <p:cNvPr id="3" name="Diagram 2">
            <a:extLst>
              <a:ext uri="{FF2B5EF4-FFF2-40B4-BE49-F238E27FC236}">
                <a16:creationId xmlns:a16="http://schemas.microsoft.com/office/drawing/2014/main" id="{1A1D00AD-B938-451A-89FF-099EF796476D}"/>
              </a:ext>
            </a:extLst>
          </p:cNvPr>
          <p:cNvGraphicFramePr/>
          <p:nvPr>
            <p:extLst/>
          </p:nvPr>
        </p:nvGraphicFramePr>
        <p:xfrm>
          <a:off x="4573367" y="13092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79227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620688"/>
            <a:ext cx="7704000" cy="360000"/>
          </a:xfrm>
        </p:spPr>
        <p:txBody>
          <a:bodyPr/>
          <a:lstStyle/>
          <a:p>
            <a:r>
              <a:rPr lang="da-DK" dirty="0"/>
              <a:t>Observationer</a:t>
            </a:r>
          </a:p>
        </p:txBody>
      </p:sp>
      <p:sp>
        <p:nvSpPr>
          <p:cNvPr id="3" name="Pladsholder til indhold 2"/>
          <p:cNvSpPr>
            <a:spLocks noGrp="1"/>
          </p:cNvSpPr>
          <p:nvPr>
            <p:ph idx="1"/>
          </p:nvPr>
        </p:nvSpPr>
        <p:spPr>
          <a:xfrm>
            <a:off x="720000" y="1268760"/>
            <a:ext cx="3563968" cy="4320480"/>
          </a:xfrm>
        </p:spPr>
        <p:txBody>
          <a:bodyPr>
            <a:normAutofit/>
          </a:bodyPr>
          <a:lstStyle/>
          <a:p>
            <a:pPr>
              <a:buNone/>
            </a:pPr>
            <a:r>
              <a:rPr lang="da-DK" sz="1400" b="1" dirty="0"/>
              <a:t>Afvigelse</a:t>
            </a:r>
          </a:p>
          <a:p>
            <a:pPr marL="0" indent="0">
              <a:buNone/>
            </a:pPr>
            <a:r>
              <a:rPr lang="da-DK" sz="1400" dirty="0"/>
              <a:t>En uoverensstemmelse mellem:</a:t>
            </a:r>
          </a:p>
          <a:p>
            <a:r>
              <a:rPr lang="da-DK" sz="1400" dirty="0"/>
              <a:t>den beskrevne del og den udførende del </a:t>
            </a:r>
          </a:p>
          <a:p>
            <a:r>
              <a:rPr lang="da-DK" sz="1400" dirty="0"/>
              <a:t>den beskrevne del og regler, lovgivning, normer, standarder o.l., som skal overholdes</a:t>
            </a:r>
          </a:p>
          <a:p>
            <a:pPr>
              <a:buNone/>
            </a:pPr>
            <a:endParaRPr lang="da-DK" sz="1400" dirty="0"/>
          </a:p>
          <a:p>
            <a:pPr>
              <a:buNone/>
            </a:pPr>
            <a:r>
              <a:rPr lang="da-DK" sz="1400" b="1" dirty="0"/>
              <a:t>Forbedringsområde</a:t>
            </a:r>
          </a:p>
          <a:p>
            <a:pPr marL="0" indent="0">
              <a:buNone/>
            </a:pPr>
            <a:r>
              <a:rPr lang="da-DK" sz="1400" dirty="0"/>
              <a:t>Et identificeret område hvor der ses en:</a:t>
            </a:r>
          </a:p>
          <a:p>
            <a:r>
              <a:rPr lang="da-DK" sz="1400" dirty="0"/>
              <a:t>mulighed for værdiskabelse/ forbedring</a:t>
            </a:r>
          </a:p>
          <a:p>
            <a:r>
              <a:rPr lang="da-DK" sz="1400" dirty="0"/>
              <a:t>potentiel risiko for senere afvigelse, hvis forbedring undlades</a:t>
            </a:r>
          </a:p>
          <a:p>
            <a:endParaRPr lang="da-DK" sz="1400" dirty="0"/>
          </a:p>
        </p:txBody>
      </p:sp>
      <p:pic>
        <p:nvPicPr>
          <p:cNvPr id="5" name="Picture 3">
            <a:extLst>
              <a:ext uri="{FF2B5EF4-FFF2-40B4-BE49-F238E27FC236}">
                <a16:creationId xmlns:a16="http://schemas.microsoft.com/office/drawing/2014/main" id="{31E7EE36-C14C-40C1-8DA3-63388D08722E}"/>
              </a:ext>
            </a:extLst>
          </p:cNvPr>
          <p:cNvPicPr>
            <a:picLocks noChangeAspect="1" noChangeArrowheads="1"/>
          </p:cNvPicPr>
          <p:nvPr/>
        </p:nvPicPr>
        <p:blipFill>
          <a:blip r:embed="rId3" cstate="print"/>
          <a:srcRect/>
          <a:stretch>
            <a:fillRect/>
          </a:stretch>
        </p:blipFill>
        <p:spPr bwMode="auto">
          <a:xfrm>
            <a:off x="5004048" y="780891"/>
            <a:ext cx="3744416" cy="4961352"/>
          </a:xfrm>
          <a:prstGeom prst="rect">
            <a:avLst/>
          </a:prstGeom>
          <a:noFill/>
          <a:ln w="9525">
            <a:noFill/>
            <a:miter lim="800000"/>
            <a:headEnd/>
            <a:tailEnd/>
          </a:ln>
        </p:spPr>
      </p:pic>
    </p:spTree>
    <p:extLst>
      <p:ext uri="{BB962C8B-B14F-4D97-AF65-F5344CB8AC3E}">
        <p14:creationId xmlns:p14="http://schemas.microsoft.com/office/powerpoint/2010/main" val="253950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Afhjælpende og korrigerende handlinger</a:t>
            </a:r>
          </a:p>
        </p:txBody>
      </p:sp>
      <p:sp>
        <p:nvSpPr>
          <p:cNvPr id="3" name="Pladsholder til indhold 2"/>
          <p:cNvSpPr>
            <a:spLocks noGrp="1"/>
          </p:cNvSpPr>
          <p:nvPr>
            <p:ph sz="half" idx="1"/>
          </p:nvPr>
        </p:nvSpPr>
        <p:spPr>
          <a:xfrm>
            <a:off x="720000" y="1340768"/>
            <a:ext cx="3744000" cy="4419232"/>
          </a:xfrm>
        </p:spPr>
        <p:txBody>
          <a:bodyPr/>
          <a:lstStyle/>
          <a:p>
            <a:pPr marL="0" indent="0">
              <a:buNone/>
            </a:pPr>
            <a:r>
              <a:rPr lang="da-DK" b="1" dirty="0"/>
              <a:t>Afhjælpende</a:t>
            </a:r>
            <a:r>
              <a:rPr lang="da-DK" dirty="0"/>
              <a:t> handling</a:t>
            </a:r>
          </a:p>
          <a:p>
            <a:r>
              <a:rPr lang="da-DK" dirty="0"/>
              <a:t>En eller flere handlinger, der</a:t>
            </a:r>
            <a:r>
              <a:rPr lang="da-DK" b="1" dirty="0"/>
              <a:t> </a:t>
            </a:r>
            <a:r>
              <a:rPr lang="da-DK" dirty="0"/>
              <a:t>iværksættes for at fjerne </a:t>
            </a:r>
            <a:r>
              <a:rPr lang="da-DK" u="sng" dirty="0"/>
              <a:t>selve afvigelsen</a:t>
            </a:r>
            <a:endParaRPr lang="da-DK" dirty="0"/>
          </a:p>
          <a:p>
            <a:r>
              <a:rPr lang="da-DK" dirty="0"/>
              <a:t>Nogle kalder det også en ”her og nu” handling eller ”sluk ildebranden”</a:t>
            </a:r>
          </a:p>
          <a:p>
            <a:endParaRPr lang="da-DK" dirty="0"/>
          </a:p>
        </p:txBody>
      </p:sp>
      <p:sp>
        <p:nvSpPr>
          <p:cNvPr id="4" name="Pladsholder til indhold 3">
            <a:extLst>
              <a:ext uri="{FF2B5EF4-FFF2-40B4-BE49-F238E27FC236}">
                <a16:creationId xmlns:a16="http://schemas.microsoft.com/office/drawing/2014/main" id="{99C3EFBF-86FA-446D-8CD7-62B08BBFF7AC}"/>
              </a:ext>
            </a:extLst>
          </p:cNvPr>
          <p:cNvSpPr>
            <a:spLocks noGrp="1"/>
          </p:cNvSpPr>
          <p:nvPr>
            <p:ph sz="half" idx="2"/>
          </p:nvPr>
        </p:nvSpPr>
        <p:spPr>
          <a:xfrm>
            <a:off x="4680000" y="1340768"/>
            <a:ext cx="3744000" cy="4419232"/>
          </a:xfrm>
        </p:spPr>
        <p:txBody>
          <a:bodyPr/>
          <a:lstStyle/>
          <a:p>
            <a:pPr marL="0" indent="0">
              <a:buNone/>
            </a:pPr>
            <a:r>
              <a:rPr lang="da-DK" b="1" dirty="0"/>
              <a:t>Korrigerende</a:t>
            </a:r>
            <a:r>
              <a:rPr lang="da-DK" dirty="0"/>
              <a:t> handling</a:t>
            </a:r>
          </a:p>
          <a:p>
            <a:r>
              <a:rPr lang="da-DK" dirty="0"/>
              <a:t>En eller flere handlinger, der iværksættes for at </a:t>
            </a:r>
            <a:r>
              <a:rPr lang="da-DK" u="sng" dirty="0"/>
              <a:t>fjerne årsager til afvigelser</a:t>
            </a:r>
            <a:r>
              <a:rPr lang="da-DK" dirty="0"/>
              <a:t> for, at forhindre gentagelse</a:t>
            </a:r>
          </a:p>
          <a:p>
            <a:r>
              <a:rPr lang="da-DK" dirty="0"/>
              <a:t>For at </a:t>
            </a:r>
            <a:r>
              <a:rPr lang="da-DK" u="sng" dirty="0"/>
              <a:t>identificere en årsag</a:t>
            </a:r>
            <a:r>
              <a:rPr lang="da-DK" dirty="0"/>
              <a:t>, laves en årsagsanalyse</a:t>
            </a:r>
          </a:p>
          <a:p>
            <a:endParaRPr lang="da-DK" dirty="0"/>
          </a:p>
        </p:txBody>
      </p:sp>
      <p:pic>
        <p:nvPicPr>
          <p:cNvPr id="16387" name="Picture 3" descr="C:\Documents and Settings\pmva\Dokumenter\Billeder\Microsoft Clip Organizer\j0441278.png"/>
          <p:cNvPicPr>
            <a:picLocks noChangeAspect="1" noChangeArrowheads="1"/>
          </p:cNvPicPr>
          <p:nvPr/>
        </p:nvPicPr>
        <p:blipFill>
          <a:blip r:embed="rId2" cstate="print"/>
          <a:srcRect/>
          <a:stretch>
            <a:fillRect/>
          </a:stretch>
        </p:blipFill>
        <p:spPr bwMode="auto">
          <a:xfrm>
            <a:off x="1619672" y="4222789"/>
            <a:ext cx="1797979" cy="1797979"/>
          </a:xfrm>
          <a:prstGeom prst="rect">
            <a:avLst/>
          </a:prstGeom>
          <a:noFill/>
        </p:spPr>
      </p:pic>
      <p:pic>
        <p:nvPicPr>
          <p:cNvPr id="7" name="Picture 2" descr="C:\Documents and Settings\pmva\Dokumenter\Billeder\Microsoft Clip Organizer\j0441286.png">
            <a:extLst>
              <a:ext uri="{FF2B5EF4-FFF2-40B4-BE49-F238E27FC236}">
                <a16:creationId xmlns:a16="http://schemas.microsoft.com/office/drawing/2014/main" id="{FEA54467-53D5-4C05-830B-5E22F57DD5CD}"/>
              </a:ext>
            </a:extLst>
          </p:cNvPr>
          <p:cNvPicPr>
            <a:picLocks noChangeAspect="1" noChangeArrowheads="1"/>
          </p:cNvPicPr>
          <p:nvPr/>
        </p:nvPicPr>
        <p:blipFill>
          <a:blip r:embed="rId3" cstate="print"/>
          <a:srcRect/>
          <a:stretch>
            <a:fillRect/>
          </a:stretch>
        </p:blipFill>
        <p:spPr bwMode="auto">
          <a:xfrm>
            <a:off x="5868144" y="4368259"/>
            <a:ext cx="1507038" cy="1507038"/>
          </a:xfrm>
          <a:prstGeom prst="rect">
            <a:avLst/>
          </a:prstGeom>
          <a:noFill/>
        </p:spPr>
      </p:pic>
    </p:spTree>
    <p:extLst>
      <p:ext uri="{BB962C8B-B14F-4D97-AF65-F5344CB8AC3E}">
        <p14:creationId xmlns:p14="http://schemas.microsoft.com/office/powerpoint/2010/main" val="19593291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5E17D8-EE32-4837-99A5-187A77414856}"/>
              </a:ext>
            </a:extLst>
          </p:cNvPr>
          <p:cNvSpPr>
            <a:spLocks noGrp="1"/>
          </p:cNvSpPr>
          <p:nvPr>
            <p:ph type="title"/>
          </p:nvPr>
        </p:nvSpPr>
        <p:spPr/>
        <p:txBody>
          <a:bodyPr/>
          <a:lstStyle/>
          <a:p>
            <a:r>
              <a:rPr lang="da-DK" b="1" dirty="0"/>
              <a:t>Temaet for entreprenørmødet</a:t>
            </a:r>
            <a:endParaRPr lang="da-DK" dirty="0"/>
          </a:p>
        </p:txBody>
      </p:sp>
      <p:sp>
        <p:nvSpPr>
          <p:cNvPr id="3" name="Pladsholder til indhold 2">
            <a:extLst>
              <a:ext uri="{FF2B5EF4-FFF2-40B4-BE49-F238E27FC236}">
                <a16:creationId xmlns:a16="http://schemas.microsoft.com/office/drawing/2014/main" id="{A791856D-1F05-438B-8EFA-F4EDB288647D}"/>
              </a:ext>
            </a:extLst>
          </p:cNvPr>
          <p:cNvSpPr>
            <a:spLocks noGrp="1"/>
          </p:cNvSpPr>
          <p:nvPr>
            <p:ph idx="1"/>
          </p:nvPr>
        </p:nvSpPr>
        <p:spPr>
          <a:xfrm>
            <a:off x="720000" y="1800000"/>
            <a:ext cx="7704000" cy="3600000"/>
          </a:xfrm>
        </p:spPr>
        <p:txBody>
          <a:bodyPr/>
          <a:lstStyle/>
          <a:p>
            <a:pPr>
              <a:buFont typeface="Arial" panose="020B0604020202020204" pitchFamily="34" charset="0"/>
              <a:buChar char="•"/>
            </a:pPr>
            <a:endParaRPr lang="da-DK" i="1" dirty="0"/>
          </a:p>
          <a:p>
            <a:pPr>
              <a:buFont typeface="Arial" panose="020B0604020202020204" pitchFamily="34" charset="0"/>
              <a:buChar char="•"/>
            </a:pPr>
            <a:r>
              <a:rPr lang="da-DK" i="1" dirty="0"/>
              <a:t>Projekteringsansvaret for arbejdsmiljø under et projekts udførelse</a:t>
            </a:r>
          </a:p>
          <a:p>
            <a:pPr>
              <a:buFont typeface="Arial" panose="020B0604020202020204" pitchFamily="34" charset="0"/>
              <a:buChar char="•"/>
            </a:pPr>
            <a:endParaRPr lang="da-DK" i="1" dirty="0"/>
          </a:p>
          <a:p>
            <a:pPr>
              <a:buFont typeface="Arial" panose="020B0604020202020204" pitchFamily="34" charset="0"/>
              <a:buChar char="•"/>
            </a:pPr>
            <a:r>
              <a:rPr lang="da-DK" i="1" dirty="0"/>
              <a:t>Godkendelse af entreprenører der leverer jernbanesikkerhedsmæssige ydelser til Banedanmark</a:t>
            </a:r>
            <a:endParaRPr lang="da-DK" dirty="0"/>
          </a:p>
          <a:p>
            <a:endParaRPr lang="da-DK" dirty="0"/>
          </a:p>
        </p:txBody>
      </p:sp>
    </p:spTree>
    <p:extLst>
      <p:ext uri="{BB962C8B-B14F-4D97-AF65-F5344CB8AC3E}">
        <p14:creationId xmlns:p14="http://schemas.microsoft.com/office/powerpoint/2010/main" val="2125862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Hvorfor løse problemer systematisk?</a:t>
            </a:r>
          </a:p>
        </p:txBody>
      </p:sp>
      <p:sp>
        <p:nvSpPr>
          <p:cNvPr id="14" name="Pladsholder til indhold 8"/>
          <p:cNvSpPr>
            <a:spLocks noGrp="1"/>
          </p:cNvSpPr>
          <p:nvPr>
            <p:ph sz="half" idx="2"/>
          </p:nvPr>
        </p:nvSpPr>
        <p:spPr>
          <a:xfrm>
            <a:off x="4644008" y="1700808"/>
            <a:ext cx="3528392" cy="3599999"/>
          </a:xfrm>
        </p:spPr>
        <p:txBody>
          <a:bodyPr>
            <a:normAutofit/>
          </a:bodyPr>
          <a:lstStyle/>
          <a:p>
            <a:pPr marL="342736" indent="-342736" defTabSz="913960">
              <a:spcBef>
                <a:spcPct val="20000"/>
              </a:spcBef>
              <a:defRPr/>
            </a:pPr>
            <a:r>
              <a:rPr lang="da-DK" dirty="0">
                <a:ea typeface="MS PGothic" charset="0"/>
              </a:rPr>
              <a:t>Undgå at løse det </a:t>
            </a:r>
            <a:r>
              <a:rPr lang="da-DK" b="1" dirty="0">
                <a:ea typeface="MS PGothic" charset="0"/>
              </a:rPr>
              <a:t>samme</a:t>
            </a:r>
            <a:r>
              <a:rPr lang="da-DK" dirty="0">
                <a:ea typeface="MS PGothic" charset="0"/>
              </a:rPr>
              <a:t> </a:t>
            </a:r>
            <a:r>
              <a:rPr lang="da-DK" b="1" dirty="0">
                <a:ea typeface="MS PGothic" charset="0"/>
              </a:rPr>
              <a:t>problem</a:t>
            </a:r>
            <a:r>
              <a:rPr lang="da-DK" dirty="0">
                <a:ea typeface="MS PGothic" charset="0"/>
              </a:rPr>
              <a:t> flere gange</a:t>
            </a:r>
          </a:p>
          <a:p>
            <a:pPr marL="342736" indent="-342736" defTabSz="913960">
              <a:spcBef>
                <a:spcPct val="20000"/>
              </a:spcBef>
              <a:defRPr/>
            </a:pPr>
            <a:r>
              <a:rPr lang="da-DK" b="1" dirty="0">
                <a:ea typeface="MS PGothic" charset="0"/>
              </a:rPr>
              <a:t>Forbedre</a:t>
            </a:r>
            <a:r>
              <a:rPr lang="da-DK" dirty="0">
                <a:ea typeface="MS PGothic" charset="0"/>
              </a:rPr>
              <a:t> – i stedet for ”bare” at </a:t>
            </a:r>
            <a:r>
              <a:rPr lang="da-DK" b="1" dirty="0">
                <a:ea typeface="MS PGothic" charset="0"/>
              </a:rPr>
              <a:t>forandre</a:t>
            </a:r>
          </a:p>
          <a:p>
            <a:pPr marL="342736" indent="-342736" defTabSz="913960">
              <a:spcBef>
                <a:spcPct val="20000"/>
              </a:spcBef>
              <a:defRPr/>
            </a:pPr>
            <a:r>
              <a:rPr lang="da-DK" b="1" dirty="0">
                <a:ea typeface="MS PGothic" charset="0"/>
              </a:rPr>
              <a:t>Forebygge</a:t>
            </a:r>
            <a:r>
              <a:rPr lang="da-DK" dirty="0">
                <a:ea typeface="MS PGothic" charset="0"/>
              </a:rPr>
              <a:t> mere -  og </a:t>
            </a:r>
            <a:r>
              <a:rPr lang="da-DK" b="1" dirty="0" err="1">
                <a:ea typeface="MS PGothic" charset="0"/>
              </a:rPr>
              <a:t>brandslukke</a:t>
            </a:r>
            <a:r>
              <a:rPr lang="da-DK" dirty="0">
                <a:ea typeface="MS PGothic" charset="0"/>
              </a:rPr>
              <a:t> mindre</a:t>
            </a:r>
          </a:p>
          <a:p>
            <a:pPr marL="342736" indent="-342736" defTabSz="913960">
              <a:spcBef>
                <a:spcPct val="20000"/>
              </a:spcBef>
              <a:defRPr/>
            </a:pPr>
            <a:endParaRPr lang="da-DK" dirty="0">
              <a:ea typeface="MS PGothic" charset="0"/>
            </a:endParaRPr>
          </a:p>
          <a:p>
            <a:pPr marL="342736" indent="-342736" defTabSz="913960">
              <a:spcBef>
                <a:spcPct val="20000"/>
              </a:spcBef>
              <a:defRPr/>
            </a:pPr>
            <a:endParaRPr lang="da-DK" dirty="0">
              <a:ea typeface="MS PGothic" charset="0"/>
            </a:endParaRPr>
          </a:p>
          <a:p>
            <a:pPr marL="342736" indent="-342736" defTabSz="913960">
              <a:spcBef>
                <a:spcPct val="20000"/>
              </a:spcBef>
              <a:defRPr/>
            </a:pPr>
            <a:endParaRPr lang="da-DK" b="1" i="1" dirty="0">
              <a:solidFill>
                <a:srgbClr val="708895"/>
              </a:solidFill>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00808"/>
            <a:ext cx="4255267" cy="3228684"/>
          </a:xfrm>
          <a:prstGeom prst="rect">
            <a:avLst/>
          </a:prstGeom>
        </p:spPr>
      </p:pic>
    </p:spTree>
    <p:extLst>
      <p:ext uri="{BB962C8B-B14F-4D97-AF65-F5344CB8AC3E}">
        <p14:creationId xmlns:p14="http://schemas.microsoft.com/office/powerpoint/2010/main" val="2765293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F57F2CA-ECA4-4443-BDD3-D80AE5641272}"/>
              </a:ext>
            </a:extLst>
          </p:cNvPr>
          <p:cNvSpPr>
            <a:spLocks noGrp="1"/>
          </p:cNvSpPr>
          <p:nvPr>
            <p:ph type="title"/>
          </p:nvPr>
        </p:nvSpPr>
        <p:spPr/>
        <p:txBody>
          <a:bodyPr/>
          <a:lstStyle/>
          <a:p>
            <a:r>
              <a:rPr lang="da-DK" dirty="0"/>
              <a:t>Hvis der ikke bliver svaret …..</a:t>
            </a:r>
          </a:p>
        </p:txBody>
      </p:sp>
      <p:sp>
        <p:nvSpPr>
          <p:cNvPr id="7" name="Pladsholder til indhold 6">
            <a:extLst>
              <a:ext uri="{FF2B5EF4-FFF2-40B4-BE49-F238E27FC236}">
                <a16:creationId xmlns:a16="http://schemas.microsoft.com/office/drawing/2014/main" id="{A8D5BB92-3A71-44AC-BCDD-2A3F34CCE2D6}"/>
              </a:ext>
            </a:extLst>
          </p:cNvPr>
          <p:cNvSpPr>
            <a:spLocks noGrp="1"/>
          </p:cNvSpPr>
          <p:nvPr>
            <p:ph idx="1"/>
          </p:nvPr>
        </p:nvSpPr>
        <p:spPr/>
        <p:txBody>
          <a:bodyPr/>
          <a:lstStyle/>
          <a:p>
            <a:pPr marL="0" indent="0">
              <a:buNone/>
            </a:pPr>
            <a:r>
              <a:rPr lang="da-DK" dirty="0"/>
              <a:t>… gentagne gange, så kan det betyde, </a:t>
            </a:r>
            <a:r>
              <a:rPr lang="da-DK"/>
              <a:t>at godkendelsen </a:t>
            </a:r>
            <a:r>
              <a:rPr lang="da-DK" dirty="0"/>
              <a:t>til at levere jernbanesikkerhedsmæssige ydelser til Banedanmark </a:t>
            </a:r>
            <a:r>
              <a:rPr lang="da-DK" b="1" dirty="0"/>
              <a:t>sættes i bero</a:t>
            </a:r>
          </a:p>
        </p:txBody>
      </p:sp>
      <p:sp>
        <p:nvSpPr>
          <p:cNvPr id="8" name="Undertitel 7">
            <a:extLst>
              <a:ext uri="{FF2B5EF4-FFF2-40B4-BE49-F238E27FC236}">
                <a16:creationId xmlns:a16="http://schemas.microsoft.com/office/drawing/2014/main" id="{A9090FB7-F81B-4D9F-8CE1-A3EBB7C2076A}"/>
              </a:ext>
            </a:extLst>
          </p:cNvPr>
          <p:cNvSpPr>
            <a:spLocks noGrp="1"/>
          </p:cNvSpPr>
          <p:nvPr>
            <p:ph type="subTitle" idx="10"/>
          </p:nvPr>
        </p:nvSpPr>
        <p:spPr/>
        <p:txBody>
          <a:bodyPr/>
          <a:lstStyle/>
          <a:p>
            <a:r>
              <a:rPr lang="da-DK" dirty="0"/>
              <a:t>Audit varsel og observationer</a:t>
            </a:r>
          </a:p>
        </p:txBody>
      </p:sp>
      <p:pic>
        <p:nvPicPr>
          <p:cNvPr id="10" name="Picture 3">
            <a:extLst>
              <a:ext uri="{FF2B5EF4-FFF2-40B4-BE49-F238E27FC236}">
                <a16:creationId xmlns:a16="http://schemas.microsoft.com/office/drawing/2014/main" id="{2B8F54BB-3C78-4892-9287-292FD02511DF}"/>
              </a:ext>
            </a:extLst>
          </p:cNvPr>
          <p:cNvPicPr>
            <a:picLocks noChangeAspect="1" noChangeArrowheads="1"/>
          </p:cNvPicPr>
          <p:nvPr/>
        </p:nvPicPr>
        <p:blipFill>
          <a:blip r:embed="rId2" cstate="print"/>
          <a:srcRect/>
          <a:stretch>
            <a:fillRect/>
          </a:stretch>
        </p:blipFill>
        <p:spPr bwMode="auto">
          <a:xfrm>
            <a:off x="-25273" y="3140968"/>
            <a:ext cx="9169273" cy="3702649"/>
          </a:xfrm>
          <a:prstGeom prst="rect">
            <a:avLst/>
          </a:prstGeom>
          <a:noFill/>
          <a:ln w="9525">
            <a:noFill/>
            <a:miter lim="800000"/>
            <a:headEnd/>
            <a:tailEnd/>
          </a:ln>
        </p:spPr>
      </p:pic>
    </p:spTree>
    <p:extLst>
      <p:ext uri="{BB962C8B-B14F-4D97-AF65-F5344CB8AC3E}">
        <p14:creationId xmlns:p14="http://schemas.microsoft.com/office/powerpoint/2010/main" val="1845679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AB9C9E20-6E45-46F5-9738-3CE86EFEE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76" y="0"/>
            <a:ext cx="11127621" cy="6165304"/>
          </a:xfrm>
          <a:prstGeom prst="rect">
            <a:avLst/>
          </a:prstGeom>
        </p:spPr>
      </p:pic>
      <p:sp>
        <p:nvSpPr>
          <p:cNvPr id="2" name="Titel 1">
            <a:extLst>
              <a:ext uri="{FF2B5EF4-FFF2-40B4-BE49-F238E27FC236}">
                <a16:creationId xmlns:a16="http://schemas.microsoft.com/office/drawing/2014/main" id="{58857646-C85E-4A77-A22D-770403333528}"/>
              </a:ext>
            </a:extLst>
          </p:cNvPr>
          <p:cNvSpPr>
            <a:spLocks noGrp="1"/>
          </p:cNvSpPr>
          <p:nvPr>
            <p:ph type="title"/>
          </p:nvPr>
        </p:nvSpPr>
        <p:spPr>
          <a:xfrm>
            <a:off x="720000" y="5013176"/>
            <a:ext cx="7704000" cy="360000"/>
          </a:xfrm>
        </p:spPr>
        <p:txBody>
          <a:bodyPr/>
          <a:lstStyle/>
          <a:p>
            <a:r>
              <a:rPr lang="da-DK" sz="3600" dirty="0">
                <a:solidFill>
                  <a:schemeClr val="bg1"/>
                </a:solidFill>
              </a:rPr>
              <a:t>Spørgsmål</a:t>
            </a:r>
          </a:p>
        </p:txBody>
      </p:sp>
    </p:spTree>
    <p:extLst>
      <p:ext uri="{BB962C8B-B14F-4D97-AF65-F5344CB8AC3E}">
        <p14:creationId xmlns:p14="http://schemas.microsoft.com/office/powerpoint/2010/main" val="2484288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normAutofit/>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CSM Risikoledelse i udførelsesfasen</a:t>
            </a:r>
          </a:p>
          <a:p>
            <a:pPr marL="0" indent="0">
              <a:buNone/>
            </a:pPr>
            <a:r>
              <a:rPr lang="da-DK" b="1" dirty="0"/>
              <a:t>- Entreprenørens rolle (aflyst)</a:t>
            </a:r>
            <a:endParaRPr lang="da-DK" dirty="0"/>
          </a:p>
          <a:p>
            <a:pPr marL="0" indent="0">
              <a:buNone/>
            </a:pPr>
            <a:endParaRPr lang="da-DK" dirty="0"/>
          </a:p>
          <a:p>
            <a:pPr marL="0" indent="0">
              <a:buNone/>
            </a:pPr>
            <a:r>
              <a:rPr lang="da-DK" i="1" dirty="0"/>
              <a:t>Ved: Anne Storm, Sektionschef Risikoledelse, Kvalitet &amp; Sikkerhed, Banedanmark</a:t>
            </a:r>
          </a:p>
          <a:p>
            <a:endParaRPr lang="da-DK" dirty="0"/>
          </a:p>
        </p:txBody>
      </p:sp>
      <p:pic>
        <p:nvPicPr>
          <p:cNvPr id="4" name="Billede 3">
            <a:extLst>
              <a:ext uri="{FF2B5EF4-FFF2-40B4-BE49-F238E27FC236}">
                <a16:creationId xmlns:a16="http://schemas.microsoft.com/office/drawing/2014/main" id="{67C61B96-BC5C-48F2-A54A-9EB36C7FB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376358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95EE4-9B07-4027-B73B-AD0B7CD74F4E}"/>
              </a:ext>
            </a:extLst>
          </p:cNvPr>
          <p:cNvSpPr>
            <a:spLocks noGrp="1"/>
          </p:cNvSpPr>
          <p:nvPr>
            <p:ph type="title"/>
          </p:nvPr>
        </p:nvSpPr>
        <p:spPr/>
        <p:txBody>
          <a:bodyPr/>
          <a:lstStyle/>
          <a:p>
            <a:r>
              <a:rPr lang="da-DK" dirty="0"/>
              <a:t>Dagsorden</a:t>
            </a:r>
          </a:p>
        </p:txBody>
      </p:sp>
      <p:sp>
        <p:nvSpPr>
          <p:cNvPr id="3" name="Pladsholder til indhold 2">
            <a:extLst>
              <a:ext uri="{FF2B5EF4-FFF2-40B4-BE49-F238E27FC236}">
                <a16:creationId xmlns:a16="http://schemas.microsoft.com/office/drawing/2014/main" id="{88B57453-9489-492D-ADB2-23AE9F73627D}"/>
              </a:ext>
            </a:extLst>
          </p:cNvPr>
          <p:cNvSpPr>
            <a:spLocks noGrp="1"/>
          </p:cNvSpPr>
          <p:nvPr>
            <p:ph idx="1"/>
          </p:nvPr>
        </p:nvSpPr>
        <p:spPr/>
        <p:txBody>
          <a:bodyPr>
            <a:normAutofit/>
          </a:bodyPr>
          <a:lstStyle/>
          <a:p>
            <a:pPr>
              <a:buFont typeface="Arial" panose="020B0604020202020204" pitchFamily="34" charset="0"/>
              <a:buChar char="•"/>
            </a:pPr>
            <a:r>
              <a:rPr lang="da-DK" dirty="0"/>
              <a:t>Hvorfor CSM Risikoledelse</a:t>
            </a:r>
          </a:p>
          <a:p>
            <a:pPr>
              <a:buFont typeface="Arial" panose="020B0604020202020204" pitchFamily="34" charset="0"/>
              <a:buChar char="•"/>
            </a:pPr>
            <a:r>
              <a:rPr lang="da-DK" dirty="0"/>
              <a:t>Sikkerhedsbærende dokumentation</a:t>
            </a:r>
          </a:p>
          <a:p>
            <a:pPr>
              <a:buFont typeface="Arial" panose="020B0604020202020204" pitchFamily="34" charset="0"/>
              <a:buChar char="•"/>
            </a:pPr>
            <a:r>
              <a:rPr lang="da-DK" dirty="0"/>
              <a:t>Entreprenørens rolle </a:t>
            </a:r>
          </a:p>
          <a:p>
            <a:pPr>
              <a:buFont typeface="Arial" panose="020B0604020202020204" pitchFamily="34" charset="0"/>
              <a:buChar char="•"/>
            </a:pPr>
            <a:r>
              <a:rPr lang="da-DK" dirty="0"/>
              <a:t>Dokumentation for ibrugtagning</a:t>
            </a:r>
          </a:p>
          <a:p>
            <a:pPr>
              <a:buFont typeface="Arial" panose="020B0604020202020204" pitchFamily="34" charset="0"/>
              <a:buChar char="•"/>
            </a:pPr>
            <a:r>
              <a:rPr lang="da-DK" dirty="0"/>
              <a:t>Entreprenørkrav i forbindelse med ibrugtagning</a:t>
            </a:r>
          </a:p>
          <a:p>
            <a:pPr>
              <a:buFont typeface="Arial" panose="020B0604020202020204" pitchFamily="34" charset="0"/>
              <a:buChar char="•"/>
            </a:pPr>
            <a:r>
              <a:rPr lang="da-DK" dirty="0"/>
              <a:t>Kommunikationsveje</a:t>
            </a:r>
          </a:p>
          <a:p>
            <a:pPr>
              <a:buFont typeface="Arial" panose="020B0604020202020204" pitchFamily="34" charset="0"/>
              <a:buChar char="•"/>
            </a:pPr>
            <a:r>
              <a:rPr lang="da-DK" dirty="0"/>
              <a:t>Fejl og mangler</a:t>
            </a:r>
          </a:p>
          <a:p>
            <a:pPr>
              <a:buFont typeface="Arial" panose="020B0604020202020204" pitchFamily="34" charset="0"/>
              <a:buChar char="•"/>
            </a:pPr>
            <a:r>
              <a:rPr lang="da-DK" dirty="0"/>
              <a:t>Ændringer under udførelsen</a:t>
            </a:r>
          </a:p>
          <a:p>
            <a:pPr>
              <a:buFont typeface="Arial" panose="020B0604020202020204" pitchFamily="34" charset="0"/>
              <a:buChar char="•"/>
            </a:pPr>
            <a:endParaRPr lang="da-DK" dirty="0"/>
          </a:p>
          <a:p>
            <a:pPr>
              <a:buFont typeface="Arial" panose="020B0604020202020204" pitchFamily="34" charset="0"/>
              <a:buChar char="•"/>
            </a:pPr>
            <a:endParaRPr lang="da-DK" dirty="0"/>
          </a:p>
          <a:p>
            <a:pPr>
              <a:buFont typeface="Arial" panose="020B0604020202020204" pitchFamily="34" charset="0"/>
              <a:buChar char="•"/>
            </a:pPr>
            <a:endParaRPr lang="da-DK" dirty="0"/>
          </a:p>
          <a:p>
            <a:pPr marL="0" indent="0">
              <a:buNone/>
            </a:pPr>
            <a:endParaRPr lang="da-DK" dirty="0"/>
          </a:p>
        </p:txBody>
      </p:sp>
      <p:sp>
        <p:nvSpPr>
          <p:cNvPr id="4" name="Undertitel 3">
            <a:extLst>
              <a:ext uri="{FF2B5EF4-FFF2-40B4-BE49-F238E27FC236}">
                <a16:creationId xmlns:a16="http://schemas.microsoft.com/office/drawing/2014/main" id="{F52BBD61-80A2-4449-B1B6-8142907165A5}"/>
              </a:ext>
            </a:extLst>
          </p:cNvPr>
          <p:cNvSpPr>
            <a:spLocks noGrp="1"/>
          </p:cNvSpPr>
          <p:nvPr>
            <p:ph type="subTitle" idx="10"/>
          </p:nvPr>
        </p:nvSpPr>
        <p:spPr/>
        <p:txBody>
          <a:bodyPr/>
          <a:lstStyle/>
          <a:p>
            <a:r>
              <a:rPr lang="da-DK" dirty="0"/>
              <a:t>Entreprenørmøde, efterår 2018</a:t>
            </a:r>
          </a:p>
        </p:txBody>
      </p:sp>
    </p:spTree>
    <p:extLst>
      <p:ext uri="{BB962C8B-B14F-4D97-AF65-F5344CB8AC3E}">
        <p14:creationId xmlns:p14="http://schemas.microsoft.com/office/powerpoint/2010/main" val="2495699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Hvorfor CSM Risikoledelse?</a:t>
            </a:r>
          </a:p>
        </p:txBody>
      </p:sp>
      <p:sp>
        <p:nvSpPr>
          <p:cNvPr id="4" name="Undertitel 3"/>
          <p:cNvSpPr>
            <a:spLocks noGrp="1"/>
          </p:cNvSpPr>
          <p:nvPr>
            <p:ph type="subTitle" idx="10"/>
          </p:nvPr>
        </p:nvSpPr>
        <p:spPr>
          <a:xfrm>
            <a:off x="1547664" y="1537392"/>
            <a:ext cx="6876336" cy="360000"/>
          </a:xfrm>
        </p:spPr>
        <p:txBody>
          <a:bodyPr/>
          <a:lstStyle/>
          <a:p>
            <a:r>
              <a:rPr lang="da-DK" dirty="0"/>
              <a:t>Risikoledelse sikrer at anlægget implementeres sikkert</a:t>
            </a:r>
          </a:p>
        </p:txBody>
      </p:sp>
      <p:graphicFrame>
        <p:nvGraphicFramePr>
          <p:cNvPr id="14" name="Diagram 13"/>
          <p:cNvGraphicFramePr/>
          <p:nvPr/>
        </p:nvGraphicFramePr>
        <p:xfrm>
          <a:off x="107504" y="3068960"/>
          <a:ext cx="8856984"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boks 15"/>
          <p:cNvSpPr txBox="1"/>
          <p:nvPr/>
        </p:nvSpPr>
        <p:spPr>
          <a:xfrm>
            <a:off x="1619672" y="4725145"/>
            <a:ext cx="2520280" cy="1200329"/>
          </a:xfrm>
          <a:prstGeom prst="rect">
            <a:avLst/>
          </a:prstGeom>
          <a:noFill/>
        </p:spPr>
        <p:txBody>
          <a:bodyPr wrap="square" rtlCol="0">
            <a:spAutoFit/>
          </a:bodyPr>
          <a:lstStyle/>
          <a:p>
            <a:r>
              <a:rPr lang="da-DK" dirty="0">
                <a:latin typeface="Calibri" pitchFamily="34" charset="0"/>
              </a:rPr>
              <a:t>GRUNDLAG for ÆNDRINGEN</a:t>
            </a:r>
          </a:p>
          <a:p>
            <a:r>
              <a:rPr lang="da-DK" dirty="0">
                <a:latin typeface="Calibri" pitchFamily="34" charset="0"/>
              </a:rPr>
              <a:t>(Identificér sikkerhedskrav)</a:t>
            </a:r>
          </a:p>
        </p:txBody>
      </p:sp>
      <p:cxnSp>
        <p:nvCxnSpPr>
          <p:cNvPr id="17" name="Lige pilforbindelse 16"/>
          <p:cNvCxnSpPr/>
          <p:nvPr/>
        </p:nvCxnSpPr>
        <p:spPr>
          <a:xfrm flipV="1">
            <a:off x="2843808" y="4077072"/>
            <a:ext cx="0" cy="504056"/>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kstboks 17"/>
          <p:cNvSpPr txBox="1"/>
          <p:nvPr/>
        </p:nvSpPr>
        <p:spPr>
          <a:xfrm>
            <a:off x="2843808" y="2132856"/>
            <a:ext cx="3168352" cy="646331"/>
          </a:xfrm>
          <a:prstGeom prst="rect">
            <a:avLst/>
          </a:prstGeom>
          <a:noFill/>
        </p:spPr>
        <p:txBody>
          <a:bodyPr wrap="square" rtlCol="0">
            <a:spAutoFit/>
          </a:bodyPr>
          <a:lstStyle/>
          <a:p>
            <a:r>
              <a:rPr lang="da-DK" dirty="0">
                <a:latin typeface="Calibri" pitchFamily="34" charset="0"/>
              </a:rPr>
              <a:t>DESIGN passer til GRUNDLAG</a:t>
            </a:r>
          </a:p>
          <a:p>
            <a:r>
              <a:rPr lang="da-DK" dirty="0">
                <a:latin typeface="Calibri" pitchFamily="34" charset="0"/>
              </a:rPr>
              <a:t>(Indarbejd sikkerhedskrav)</a:t>
            </a:r>
          </a:p>
        </p:txBody>
      </p:sp>
      <p:cxnSp>
        <p:nvCxnSpPr>
          <p:cNvPr id="19" name="Lige pilforbindelse 18"/>
          <p:cNvCxnSpPr/>
          <p:nvPr/>
        </p:nvCxnSpPr>
        <p:spPr>
          <a:xfrm>
            <a:off x="4283968" y="2708920"/>
            <a:ext cx="0" cy="504056"/>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kstboks 19"/>
          <p:cNvSpPr txBox="1"/>
          <p:nvPr/>
        </p:nvSpPr>
        <p:spPr>
          <a:xfrm>
            <a:off x="5831632" y="4653136"/>
            <a:ext cx="3312368" cy="923330"/>
          </a:xfrm>
          <a:prstGeom prst="rect">
            <a:avLst/>
          </a:prstGeom>
          <a:noFill/>
        </p:spPr>
        <p:txBody>
          <a:bodyPr wrap="square" rtlCol="0">
            <a:spAutoFit/>
          </a:bodyPr>
          <a:lstStyle/>
          <a:p>
            <a:r>
              <a:rPr lang="da-DK" dirty="0">
                <a:latin typeface="Calibri" pitchFamily="34" charset="0"/>
              </a:rPr>
              <a:t>RESULTATET opfylder GRUNDLAG &amp; DESIGN</a:t>
            </a:r>
          </a:p>
          <a:p>
            <a:r>
              <a:rPr lang="da-DK" dirty="0">
                <a:latin typeface="Calibri" pitchFamily="34" charset="0"/>
              </a:rPr>
              <a:t>(Dokumentér sikkerhedskrav)</a:t>
            </a:r>
          </a:p>
        </p:txBody>
      </p:sp>
      <p:cxnSp>
        <p:nvCxnSpPr>
          <p:cNvPr id="21" name="Lige pilforbindelse 20"/>
          <p:cNvCxnSpPr/>
          <p:nvPr/>
        </p:nvCxnSpPr>
        <p:spPr>
          <a:xfrm flipV="1">
            <a:off x="7236296" y="4077072"/>
            <a:ext cx="0" cy="504056"/>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Pil: højre 2">
            <a:extLst>
              <a:ext uri="{FF2B5EF4-FFF2-40B4-BE49-F238E27FC236}">
                <a16:creationId xmlns:a16="http://schemas.microsoft.com/office/drawing/2014/main" id="{BB81440A-AE8A-40BC-B976-0ED79D377907}"/>
              </a:ext>
            </a:extLst>
          </p:cNvPr>
          <p:cNvSpPr/>
          <p:nvPr/>
        </p:nvSpPr>
        <p:spPr>
          <a:xfrm>
            <a:off x="720000" y="1484784"/>
            <a:ext cx="6836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id="{89BBB03D-DCC4-4468-9562-36E811F1FE88}"/>
              </a:ext>
            </a:extLst>
          </p:cNvPr>
          <p:cNvSpPr/>
          <p:nvPr/>
        </p:nvSpPr>
        <p:spPr>
          <a:xfrm>
            <a:off x="5824653" y="5157192"/>
            <a:ext cx="3234608" cy="563290"/>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a-DK"/>
          </a:p>
        </p:txBody>
      </p:sp>
    </p:spTree>
    <p:extLst>
      <p:ext uri="{BB962C8B-B14F-4D97-AF65-F5344CB8AC3E}">
        <p14:creationId xmlns:p14="http://schemas.microsoft.com/office/powerpoint/2010/main" val="3346969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Sikkerhedsbærende dokumentation</a:t>
            </a:r>
          </a:p>
        </p:txBody>
      </p:sp>
      <p:sp>
        <p:nvSpPr>
          <p:cNvPr id="4" name="Undertitel 3"/>
          <p:cNvSpPr>
            <a:spLocks noGrp="1"/>
          </p:cNvSpPr>
          <p:nvPr>
            <p:ph type="subTitle" idx="10"/>
          </p:nvPr>
        </p:nvSpPr>
        <p:spPr>
          <a:xfrm>
            <a:off x="720000" y="1340768"/>
            <a:ext cx="7704000" cy="360000"/>
          </a:xfrm>
        </p:spPr>
        <p:txBody>
          <a:bodyPr/>
          <a:lstStyle/>
          <a:p>
            <a:pPr marL="285750" indent="-285750">
              <a:buFont typeface="Arial" panose="020B0604020202020204" pitchFamily="34" charset="0"/>
              <a:buChar char="•"/>
            </a:pPr>
            <a:r>
              <a:rPr lang="da-DK" sz="1400" dirty="0"/>
              <a:t>Projektets farelog er en liste af sikkerhedskrav der samtidig angiver hvilken dokumentation der skal fremlægges for opfyldelse af hvert enkelt krav</a:t>
            </a:r>
          </a:p>
          <a:p>
            <a:pPr marL="285750" indent="-285750">
              <a:buFont typeface="Arial" panose="020B0604020202020204" pitchFamily="34" charset="0"/>
              <a:buChar char="•"/>
            </a:pPr>
            <a:r>
              <a:rPr lang="da-DK" sz="1400" dirty="0"/>
              <a:t>Sikkerhedskrav i forbindelse med udførelse af ændringen vil typisk være i form af krav til entreprenøren om dokumentation for korrekt udførelse af arbejdet</a:t>
            </a:r>
          </a:p>
          <a:p>
            <a:pPr marL="285750" indent="-285750">
              <a:buFont typeface="Arial" panose="020B0604020202020204" pitchFamily="34" charset="0"/>
              <a:buChar char="•"/>
            </a:pPr>
            <a:endParaRPr lang="da-DK" sz="1400" dirty="0"/>
          </a:p>
        </p:txBody>
      </p:sp>
      <p:pic>
        <p:nvPicPr>
          <p:cNvPr id="9" name="Billede 8" descr="Farelog_dokumentation 01.PNG"/>
          <p:cNvPicPr>
            <a:picLocks noChangeAspect="1"/>
          </p:cNvPicPr>
          <p:nvPr/>
        </p:nvPicPr>
        <p:blipFill>
          <a:blip r:embed="rId3" cstate="print"/>
          <a:stretch>
            <a:fillRect/>
          </a:stretch>
        </p:blipFill>
        <p:spPr>
          <a:xfrm>
            <a:off x="720000" y="2564904"/>
            <a:ext cx="8100392" cy="3213172"/>
          </a:xfrm>
          <a:prstGeom prst="rect">
            <a:avLst/>
          </a:prstGeom>
        </p:spPr>
      </p:pic>
    </p:spTree>
    <p:extLst>
      <p:ext uri="{BB962C8B-B14F-4D97-AF65-F5344CB8AC3E}">
        <p14:creationId xmlns:p14="http://schemas.microsoft.com/office/powerpoint/2010/main" val="1635017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Entreprenørens rolle i risikostyringsprocessen</a:t>
            </a:r>
          </a:p>
        </p:txBody>
      </p:sp>
      <p:sp>
        <p:nvSpPr>
          <p:cNvPr id="11" name="Stregbilledforklaring 1 (fremhævningsstreg) 10"/>
          <p:cNvSpPr/>
          <p:nvPr/>
        </p:nvSpPr>
        <p:spPr>
          <a:xfrm>
            <a:off x="8172400" y="2188589"/>
            <a:ext cx="756084" cy="576064"/>
          </a:xfrm>
          <a:prstGeom prst="accentCallout1">
            <a:avLst>
              <a:gd name="adj1" fmla="val 18750"/>
              <a:gd name="adj2" fmla="val -8333"/>
              <a:gd name="adj3" fmla="val 119156"/>
              <a:gd name="adj4" fmla="val -320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Tillæg 2</a:t>
            </a:r>
          </a:p>
          <a:p>
            <a:pPr algn="ctr"/>
            <a:endParaRPr lang="da-DK" sz="900" dirty="0"/>
          </a:p>
        </p:txBody>
      </p:sp>
      <p:sp>
        <p:nvSpPr>
          <p:cNvPr id="15" name="Stregbilledforklaring 1 (fremhævningsstreg) 14"/>
          <p:cNvSpPr/>
          <p:nvPr/>
        </p:nvSpPr>
        <p:spPr>
          <a:xfrm>
            <a:off x="4247964" y="2188589"/>
            <a:ext cx="936104" cy="576064"/>
          </a:xfrm>
          <a:prstGeom prst="accentCallout1">
            <a:avLst>
              <a:gd name="adj1" fmla="val 18750"/>
              <a:gd name="adj2" fmla="val -8333"/>
              <a:gd name="adj3" fmla="val 119156"/>
              <a:gd name="adj4" fmla="val -320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Ibrugtagning til drift</a:t>
            </a:r>
          </a:p>
        </p:txBody>
      </p:sp>
      <p:sp>
        <p:nvSpPr>
          <p:cNvPr id="20" name="Rektangel 19"/>
          <p:cNvSpPr/>
          <p:nvPr/>
        </p:nvSpPr>
        <p:spPr>
          <a:xfrm>
            <a:off x="467544" y="2937138"/>
            <a:ext cx="1944216"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 Projektering</a:t>
            </a:r>
          </a:p>
        </p:txBody>
      </p:sp>
      <p:sp>
        <p:nvSpPr>
          <p:cNvPr id="22" name="Rektangel 21"/>
          <p:cNvSpPr/>
          <p:nvPr/>
        </p:nvSpPr>
        <p:spPr>
          <a:xfrm>
            <a:off x="2555776" y="2937138"/>
            <a:ext cx="1368152"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 Udførelse</a:t>
            </a:r>
          </a:p>
        </p:txBody>
      </p:sp>
      <p:sp>
        <p:nvSpPr>
          <p:cNvPr id="24" name="Rektangel 23"/>
          <p:cNvSpPr/>
          <p:nvPr/>
        </p:nvSpPr>
        <p:spPr>
          <a:xfrm>
            <a:off x="4139952" y="2937138"/>
            <a:ext cx="1440160"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4-6 uger</a:t>
            </a:r>
          </a:p>
        </p:txBody>
      </p:sp>
      <p:sp>
        <p:nvSpPr>
          <p:cNvPr id="32" name="Tekstboks 31"/>
          <p:cNvSpPr txBox="1"/>
          <p:nvPr/>
        </p:nvSpPr>
        <p:spPr>
          <a:xfrm>
            <a:off x="2555776" y="3541671"/>
            <a:ext cx="1872208" cy="1015663"/>
          </a:xfrm>
          <a:prstGeom prst="rect">
            <a:avLst/>
          </a:prstGeom>
          <a:noFill/>
        </p:spPr>
        <p:txBody>
          <a:bodyPr wrap="square" rtlCol="0">
            <a:spAutoFit/>
          </a:bodyPr>
          <a:lstStyle/>
          <a:p>
            <a:pPr marL="171450" indent="-171450">
              <a:buFont typeface="Arial" panose="020B0604020202020204" pitchFamily="34" charset="0"/>
              <a:buChar char="•"/>
            </a:pPr>
            <a:r>
              <a:rPr lang="da-DK" sz="1000" b="1" dirty="0"/>
              <a:t>Indsamling af sikkerhedsbærende  dokumentation</a:t>
            </a:r>
          </a:p>
          <a:p>
            <a:pPr marL="171450" indent="-171450">
              <a:buFont typeface="Arial" panose="020B0604020202020204" pitchFamily="34" charset="0"/>
              <a:buChar char="•"/>
            </a:pPr>
            <a:r>
              <a:rPr lang="da-DK" sz="1000" b="1" dirty="0"/>
              <a:t>Ændringer under udførelse</a:t>
            </a:r>
          </a:p>
          <a:p>
            <a:pPr marL="171450" indent="-171450">
              <a:buFont typeface="Arial" panose="020B0604020202020204" pitchFamily="34" charset="0"/>
              <a:buChar char="•"/>
            </a:pPr>
            <a:r>
              <a:rPr lang="da-DK" sz="1000" b="1" dirty="0"/>
              <a:t>Fejl og mangler</a:t>
            </a:r>
          </a:p>
        </p:txBody>
      </p:sp>
      <p:sp>
        <p:nvSpPr>
          <p:cNvPr id="14" name="Tekstboks 13"/>
          <p:cNvSpPr txBox="1"/>
          <p:nvPr/>
        </p:nvSpPr>
        <p:spPr>
          <a:xfrm>
            <a:off x="8244408" y="6237312"/>
            <a:ext cx="899592" cy="200055"/>
          </a:xfrm>
          <a:prstGeom prst="rect">
            <a:avLst/>
          </a:prstGeom>
          <a:noFill/>
        </p:spPr>
        <p:txBody>
          <a:bodyPr wrap="square" rtlCol="0">
            <a:spAutoFit/>
          </a:bodyPr>
          <a:lstStyle/>
          <a:p>
            <a:r>
              <a:rPr lang="da-DK" sz="700">
                <a:solidFill>
                  <a:schemeClr val="bg1"/>
                </a:solidFill>
              </a:rPr>
              <a:t>ASTM 2016</a:t>
            </a:r>
          </a:p>
        </p:txBody>
      </p:sp>
      <p:sp>
        <p:nvSpPr>
          <p:cNvPr id="13" name="Rektangel 12">
            <a:extLst>
              <a:ext uri="{FF2B5EF4-FFF2-40B4-BE49-F238E27FC236}">
                <a16:creationId xmlns:a16="http://schemas.microsoft.com/office/drawing/2014/main" id="{1BB18D22-E2CA-47FC-B79C-8C12C06DC89B}"/>
              </a:ext>
            </a:extLst>
          </p:cNvPr>
          <p:cNvSpPr/>
          <p:nvPr/>
        </p:nvSpPr>
        <p:spPr>
          <a:xfrm>
            <a:off x="6335299" y="2935073"/>
            <a:ext cx="1621077"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6 måneder</a:t>
            </a:r>
          </a:p>
        </p:txBody>
      </p:sp>
      <p:sp>
        <p:nvSpPr>
          <p:cNvPr id="17" name="Stregbilledforklaring 1 (fremhævningsstreg) 10">
            <a:extLst>
              <a:ext uri="{FF2B5EF4-FFF2-40B4-BE49-F238E27FC236}">
                <a16:creationId xmlns:a16="http://schemas.microsoft.com/office/drawing/2014/main" id="{181486D0-359B-41BB-AB64-FBA9C093D724}"/>
              </a:ext>
            </a:extLst>
          </p:cNvPr>
          <p:cNvSpPr/>
          <p:nvPr/>
        </p:nvSpPr>
        <p:spPr>
          <a:xfrm>
            <a:off x="5820042" y="2188589"/>
            <a:ext cx="756084" cy="576064"/>
          </a:xfrm>
          <a:prstGeom prst="accentCallout1">
            <a:avLst>
              <a:gd name="adj1" fmla="val 18750"/>
              <a:gd name="adj2" fmla="val -8333"/>
              <a:gd name="adj3" fmla="val 119156"/>
              <a:gd name="adj4" fmla="val -320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Tillæg 1</a:t>
            </a:r>
          </a:p>
          <a:p>
            <a:pPr algn="ctr"/>
            <a:endParaRPr lang="da-DK" sz="900" dirty="0"/>
          </a:p>
        </p:txBody>
      </p:sp>
      <p:sp>
        <p:nvSpPr>
          <p:cNvPr id="34" name="Rektangel 33">
            <a:extLst>
              <a:ext uri="{FF2B5EF4-FFF2-40B4-BE49-F238E27FC236}">
                <a16:creationId xmlns:a16="http://schemas.microsoft.com/office/drawing/2014/main" id="{F61C9F2E-571F-4883-84B8-D6D9892AE807}"/>
              </a:ext>
            </a:extLst>
          </p:cNvPr>
          <p:cNvSpPr/>
          <p:nvPr/>
        </p:nvSpPr>
        <p:spPr>
          <a:xfrm>
            <a:off x="5642590" y="2934664"/>
            <a:ext cx="144016"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35" name="Rektangel 34">
            <a:extLst>
              <a:ext uri="{FF2B5EF4-FFF2-40B4-BE49-F238E27FC236}">
                <a16:creationId xmlns:a16="http://schemas.microsoft.com/office/drawing/2014/main" id="{162DBFB2-EAC7-47F5-B0EB-851726F0CEC6}"/>
              </a:ext>
            </a:extLst>
          </p:cNvPr>
          <p:cNvSpPr/>
          <p:nvPr/>
        </p:nvSpPr>
        <p:spPr>
          <a:xfrm>
            <a:off x="5884333" y="2934664"/>
            <a:ext cx="144016"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36" name="Rektangel 35">
            <a:extLst>
              <a:ext uri="{FF2B5EF4-FFF2-40B4-BE49-F238E27FC236}">
                <a16:creationId xmlns:a16="http://schemas.microsoft.com/office/drawing/2014/main" id="{5AD92F4C-8682-4DCB-AEB8-7A57119D62C3}"/>
              </a:ext>
            </a:extLst>
          </p:cNvPr>
          <p:cNvSpPr/>
          <p:nvPr/>
        </p:nvSpPr>
        <p:spPr>
          <a:xfrm>
            <a:off x="6126076" y="2934664"/>
            <a:ext cx="144016"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37" name="Tekstboks 31">
            <a:extLst>
              <a:ext uri="{FF2B5EF4-FFF2-40B4-BE49-F238E27FC236}">
                <a16:creationId xmlns:a16="http://schemas.microsoft.com/office/drawing/2014/main" id="{B7DEEC4B-5BD5-4555-8DCD-1B414F4160F2}"/>
              </a:ext>
            </a:extLst>
          </p:cNvPr>
          <p:cNvSpPr txBox="1"/>
          <p:nvPr/>
        </p:nvSpPr>
        <p:spPr>
          <a:xfrm>
            <a:off x="6800876" y="3524420"/>
            <a:ext cx="1803571" cy="1015663"/>
          </a:xfrm>
          <a:prstGeom prst="rect">
            <a:avLst/>
          </a:prstGeom>
          <a:noFill/>
        </p:spPr>
        <p:txBody>
          <a:bodyPr wrap="square" rtlCol="0">
            <a:spAutoFit/>
          </a:bodyPr>
          <a:lstStyle/>
          <a:p>
            <a:pPr marL="171450" indent="-171450">
              <a:buFont typeface="Arial" panose="020B0604020202020204" pitchFamily="34" charset="0"/>
              <a:buChar char="•"/>
            </a:pPr>
            <a:r>
              <a:rPr lang="da-DK" sz="1000" b="1" dirty="0"/>
              <a:t>Indsamling af resterende sikkerhedsbærende  dokumentation</a:t>
            </a:r>
          </a:p>
          <a:p>
            <a:pPr marL="171450" indent="-171450">
              <a:buFont typeface="Arial" panose="020B0604020202020204" pitchFamily="34" charset="0"/>
              <a:buChar char="•"/>
            </a:pPr>
            <a:r>
              <a:rPr lang="da-DK" sz="1000" dirty="0"/>
              <a:t>As </a:t>
            </a:r>
            <a:r>
              <a:rPr lang="da-DK" sz="1000" dirty="0" err="1"/>
              <a:t>built</a:t>
            </a:r>
            <a:endParaRPr lang="da-DK" sz="1000" dirty="0"/>
          </a:p>
          <a:p>
            <a:pPr marL="171450" indent="-171450">
              <a:buFont typeface="Arial" panose="020B0604020202020204" pitchFamily="34" charset="0"/>
              <a:buChar char="•"/>
            </a:pPr>
            <a:r>
              <a:rPr lang="da-DK" sz="1000" dirty="0"/>
              <a:t>Fejl og mangler</a:t>
            </a:r>
          </a:p>
        </p:txBody>
      </p:sp>
      <p:sp>
        <p:nvSpPr>
          <p:cNvPr id="16" name="Stregbilledforklaring 1 (fremhævningsstreg) 14">
            <a:extLst>
              <a:ext uri="{FF2B5EF4-FFF2-40B4-BE49-F238E27FC236}">
                <a16:creationId xmlns:a16="http://schemas.microsoft.com/office/drawing/2014/main" id="{817D492F-7157-48C4-8BD4-9C9ABBC7BE75}"/>
              </a:ext>
            </a:extLst>
          </p:cNvPr>
          <p:cNvSpPr/>
          <p:nvPr/>
        </p:nvSpPr>
        <p:spPr>
          <a:xfrm>
            <a:off x="2771800" y="2188589"/>
            <a:ext cx="936104" cy="576064"/>
          </a:xfrm>
          <a:prstGeom prst="accentCallout1">
            <a:avLst>
              <a:gd name="adj1" fmla="val 18750"/>
              <a:gd name="adj2" fmla="val -8333"/>
              <a:gd name="adj3" fmla="val 119156"/>
              <a:gd name="adj4" fmla="val -320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IBT(K)</a:t>
            </a:r>
          </a:p>
        </p:txBody>
      </p:sp>
      <p:sp>
        <p:nvSpPr>
          <p:cNvPr id="19" name="Tekstboks 31">
            <a:extLst>
              <a:ext uri="{FF2B5EF4-FFF2-40B4-BE49-F238E27FC236}">
                <a16:creationId xmlns:a16="http://schemas.microsoft.com/office/drawing/2014/main" id="{B12184A5-698E-454A-AE60-31333A66B45C}"/>
              </a:ext>
            </a:extLst>
          </p:cNvPr>
          <p:cNvSpPr txBox="1"/>
          <p:nvPr/>
        </p:nvSpPr>
        <p:spPr>
          <a:xfrm>
            <a:off x="662277" y="3524419"/>
            <a:ext cx="1728192" cy="1785104"/>
          </a:xfrm>
          <a:prstGeom prst="rect">
            <a:avLst/>
          </a:prstGeom>
          <a:noFill/>
        </p:spPr>
        <p:txBody>
          <a:bodyPr wrap="square" rtlCol="0">
            <a:spAutoFit/>
          </a:bodyPr>
          <a:lstStyle/>
          <a:p>
            <a:pPr marL="171450" indent="-171450">
              <a:buFont typeface="Arial" panose="020B0604020202020204" pitchFamily="34" charset="0"/>
              <a:buChar char="•"/>
            </a:pPr>
            <a:r>
              <a:rPr lang="da-DK" sz="1000" dirty="0"/>
              <a:t>Opstilling af sikkerhedskrav</a:t>
            </a:r>
          </a:p>
          <a:p>
            <a:pPr marL="171450" indent="-171450">
              <a:buFont typeface="Arial" panose="020B0604020202020204" pitchFamily="34" charset="0"/>
              <a:buChar char="•"/>
            </a:pPr>
            <a:r>
              <a:rPr lang="da-DK" sz="1000" dirty="0"/>
              <a:t> Identifikation af sikkerhedsbærende  dokumentation</a:t>
            </a:r>
          </a:p>
          <a:p>
            <a:pPr marL="171450" indent="-171450">
              <a:buFont typeface="Arial" panose="020B0604020202020204" pitchFamily="34" charset="0"/>
              <a:buChar char="•"/>
            </a:pPr>
            <a:r>
              <a:rPr lang="da-DK" sz="1000" dirty="0"/>
              <a:t>Projektspecifik farelog </a:t>
            </a:r>
          </a:p>
          <a:p>
            <a:pPr marL="171450" indent="-171450">
              <a:buFont typeface="Arial" panose="020B0604020202020204" pitchFamily="34" charset="0"/>
              <a:buChar char="•"/>
            </a:pPr>
            <a:r>
              <a:rPr lang="da-DK" sz="1000" b="1" dirty="0"/>
              <a:t>Udbudsmateriale til entreprenør </a:t>
            </a:r>
            <a:r>
              <a:rPr lang="da-DK" sz="1000" dirty="0"/>
              <a:t>(</a:t>
            </a:r>
            <a:r>
              <a:rPr lang="da-DK" sz="1000" b="1" dirty="0"/>
              <a:t>KB Bilag 15</a:t>
            </a:r>
            <a:r>
              <a:rPr lang="da-DK" sz="1000" dirty="0"/>
              <a:t>, CSM Risikoledelse, </a:t>
            </a:r>
            <a:r>
              <a:rPr lang="da-DK" sz="1000" b="1" dirty="0"/>
              <a:t>UKP</a:t>
            </a:r>
            <a:r>
              <a:rPr lang="da-DK" sz="1000" dirty="0"/>
              <a:t>)</a:t>
            </a:r>
          </a:p>
        </p:txBody>
      </p:sp>
    </p:spTree>
    <p:extLst>
      <p:ext uri="{BB962C8B-B14F-4D97-AF65-F5344CB8AC3E}">
        <p14:creationId xmlns:p14="http://schemas.microsoft.com/office/powerpoint/2010/main" val="1533494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B79C4-01DA-490B-AA45-6C86600C12A5}"/>
              </a:ext>
            </a:extLst>
          </p:cNvPr>
          <p:cNvSpPr>
            <a:spLocks noGrp="1"/>
          </p:cNvSpPr>
          <p:nvPr>
            <p:ph type="title"/>
          </p:nvPr>
        </p:nvSpPr>
        <p:spPr/>
        <p:txBody>
          <a:bodyPr/>
          <a:lstStyle/>
          <a:p>
            <a:r>
              <a:rPr lang="da-DK" dirty="0"/>
              <a:t>Dokumentation for ibrugtagning</a:t>
            </a:r>
          </a:p>
        </p:txBody>
      </p:sp>
      <p:pic>
        <p:nvPicPr>
          <p:cNvPr id="5" name="Pladsholder til indhold 4">
            <a:extLst>
              <a:ext uri="{FF2B5EF4-FFF2-40B4-BE49-F238E27FC236}">
                <a16:creationId xmlns:a16="http://schemas.microsoft.com/office/drawing/2014/main" id="{D45E9ADE-E8D8-4EC0-8035-E2E80E2B248C}"/>
              </a:ext>
            </a:extLst>
          </p:cNvPr>
          <p:cNvPicPr>
            <a:picLocks noGrp="1" noChangeAspect="1"/>
          </p:cNvPicPr>
          <p:nvPr>
            <p:ph idx="1"/>
          </p:nvPr>
        </p:nvPicPr>
        <p:blipFill>
          <a:blip r:embed="rId2"/>
          <a:stretch>
            <a:fillRect/>
          </a:stretch>
        </p:blipFill>
        <p:spPr>
          <a:xfrm>
            <a:off x="1347227" y="1340768"/>
            <a:ext cx="6609149" cy="4483209"/>
          </a:xfrm>
          <a:prstGeom prst="rect">
            <a:avLst/>
          </a:prstGeom>
        </p:spPr>
      </p:pic>
    </p:spTree>
    <p:extLst>
      <p:ext uri="{BB962C8B-B14F-4D97-AF65-F5344CB8AC3E}">
        <p14:creationId xmlns:p14="http://schemas.microsoft.com/office/powerpoint/2010/main" val="1059041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6BAEE-E2BB-4DE0-AAAE-22D4523BE3E1}"/>
              </a:ext>
            </a:extLst>
          </p:cNvPr>
          <p:cNvSpPr>
            <a:spLocks noGrp="1"/>
          </p:cNvSpPr>
          <p:nvPr>
            <p:ph type="title"/>
          </p:nvPr>
        </p:nvSpPr>
        <p:spPr/>
        <p:txBody>
          <a:bodyPr/>
          <a:lstStyle/>
          <a:p>
            <a:r>
              <a:rPr lang="da-DK" dirty="0"/>
              <a:t>Entreprenørkrav i forbindelse med ibrugtagning</a:t>
            </a:r>
          </a:p>
        </p:txBody>
      </p:sp>
      <p:sp>
        <p:nvSpPr>
          <p:cNvPr id="3" name="Pladsholder til indhold 2">
            <a:extLst>
              <a:ext uri="{FF2B5EF4-FFF2-40B4-BE49-F238E27FC236}">
                <a16:creationId xmlns:a16="http://schemas.microsoft.com/office/drawing/2014/main" id="{EDB97C53-CE92-47F6-A1BB-8E6C1AA0DAC4}"/>
              </a:ext>
            </a:extLst>
          </p:cNvPr>
          <p:cNvSpPr>
            <a:spLocks noGrp="1"/>
          </p:cNvSpPr>
          <p:nvPr>
            <p:ph idx="1"/>
          </p:nvPr>
        </p:nvSpPr>
        <p:spPr/>
        <p:txBody>
          <a:bodyPr>
            <a:normAutofit/>
          </a:bodyPr>
          <a:lstStyle/>
          <a:p>
            <a:pPr marL="0" indent="0">
              <a:buNone/>
            </a:pPr>
            <a:r>
              <a:rPr lang="da-DK" sz="1600" dirty="0"/>
              <a:t>Entreprenøren har ansvaret for at aflevere aftalt sikkerhedsbærende dokumentation til den aftalte tid</a:t>
            </a:r>
          </a:p>
          <a:p>
            <a:pPr marL="0" indent="0">
              <a:buNone/>
            </a:pPr>
            <a:endParaRPr lang="da-DK" sz="1600" dirty="0"/>
          </a:p>
          <a:p>
            <a:pPr marL="0" indent="0">
              <a:buNone/>
            </a:pPr>
            <a:r>
              <a:rPr lang="da-DK" sz="1600" dirty="0"/>
              <a:t>Sker dette ikke kan konsekvensen for Banedanmark, jf. Jernbaneloven, blandt andet være:</a:t>
            </a:r>
          </a:p>
          <a:p>
            <a:pPr marL="800100" lvl="2" indent="0">
              <a:buNone/>
            </a:pPr>
            <a:r>
              <a:rPr lang="da-DK" sz="1600" dirty="0"/>
              <a:t>- Partshøringer og påbud</a:t>
            </a:r>
          </a:p>
          <a:p>
            <a:pPr marL="800100" lvl="2" indent="0">
              <a:buNone/>
            </a:pPr>
            <a:r>
              <a:rPr lang="da-DK" sz="1600" dirty="0"/>
              <a:t>- Bøde og politianmeldelse</a:t>
            </a:r>
          </a:p>
          <a:p>
            <a:pPr marL="800100" lvl="2" indent="0">
              <a:buNone/>
            </a:pPr>
            <a:r>
              <a:rPr lang="da-DK" sz="1600" dirty="0"/>
              <a:t>- Arbejdsforbud</a:t>
            </a:r>
          </a:p>
        </p:txBody>
      </p:sp>
      <p:sp>
        <p:nvSpPr>
          <p:cNvPr id="4" name="Undertitel 3">
            <a:extLst>
              <a:ext uri="{FF2B5EF4-FFF2-40B4-BE49-F238E27FC236}">
                <a16:creationId xmlns:a16="http://schemas.microsoft.com/office/drawing/2014/main" id="{7B55F3AD-D852-49C4-8A75-A1226B51E2E0}"/>
              </a:ext>
            </a:extLst>
          </p:cNvPr>
          <p:cNvSpPr>
            <a:spLocks noGrp="1"/>
          </p:cNvSpPr>
          <p:nvPr>
            <p:ph type="subTitle" idx="10"/>
          </p:nvPr>
        </p:nvSpPr>
        <p:spPr/>
        <p:txBody>
          <a:bodyPr/>
          <a:lstStyle/>
          <a:p>
            <a:r>
              <a:rPr lang="da-DK" dirty="0"/>
              <a:t>- Konsekvens af manglende dokumentation</a:t>
            </a:r>
          </a:p>
        </p:txBody>
      </p:sp>
    </p:spTree>
    <p:extLst>
      <p:ext uri="{BB962C8B-B14F-4D97-AF65-F5344CB8AC3E}">
        <p14:creationId xmlns:p14="http://schemas.microsoft.com/office/powerpoint/2010/main" val="213397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F88E0-4E50-4297-A3A9-910A0226115E}"/>
              </a:ext>
            </a:extLst>
          </p:cNvPr>
          <p:cNvSpPr>
            <a:spLocks noGrp="1"/>
          </p:cNvSpPr>
          <p:nvPr>
            <p:ph type="title"/>
          </p:nvPr>
        </p:nvSpPr>
        <p:spPr>
          <a:xfrm>
            <a:off x="720000" y="720000"/>
            <a:ext cx="7704000" cy="360000"/>
          </a:xfrm>
        </p:spPr>
        <p:txBody>
          <a:bodyPr/>
          <a:lstStyle/>
          <a:p>
            <a:r>
              <a:rPr lang="da-DK" b="1" dirty="0"/>
              <a:t>Dagsorden</a:t>
            </a:r>
            <a:endParaRPr lang="da-DK" sz="1800" b="1" dirty="0"/>
          </a:p>
        </p:txBody>
      </p:sp>
      <p:sp>
        <p:nvSpPr>
          <p:cNvPr id="3" name="Pladsholder til indhold 2">
            <a:extLst>
              <a:ext uri="{FF2B5EF4-FFF2-40B4-BE49-F238E27FC236}">
                <a16:creationId xmlns:a16="http://schemas.microsoft.com/office/drawing/2014/main" id="{DB9C53B0-9DF5-4547-8524-5C39253AF03D}"/>
              </a:ext>
            </a:extLst>
          </p:cNvPr>
          <p:cNvSpPr>
            <a:spLocks noGrp="1"/>
          </p:cNvSpPr>
          <p:nvPr>
            <p:ph idx="1"/>
          </p:nvPr>
        </p:nvSpPr>
        <p:spPr>
          <a:xfrm>
            <a:off x="720000" y="1484784"/>
            <a:ext cx="8100472" cy="4536504"/>
          </a:xfrm>
        </p:spPr>
        <p:txBody>
          <a:bodyPr>
            <a:normAutofit fontScale="92500" lnSpcReduction="10000"/>
          </a:bodyPr>
          <a:lstStyle/>
          <a:p>
            <a:pPr marL="0" indent="0">
              <a:buNone/>
            </a:pPr>
            <a:r>
              <a:rPr lang="da-DK" sz="1700" b="1" dirty="0"/>
              <a:t>15.30-15.35	Velkomst</a:t>
            </a:r>
            <a:endParaRPr lang="da-DK" sz="1700" dirty="0"/>
          </a:p>
          <a:p>
            <a:pPr marL="0" indent="0">
              <a:buNone/>
            </a:pPr>
            <a:r>
              <a:rPr lang="da-DK" sz="1700" b="1" i="1" dirty="0"/>
              <a:t>15.35-15.50</a:t>
            </a:r>
            <a:r>
              <a:rPr lang="da-DK" sz="1700" b="1" dirty="0"/>
              <a:t>	Ændret praksis ved tildeling af godkendelser 			</a:t>
            </a:r>
            <a:r>
              <a:rPr lang="da-DK" sz="1700" dirty="0"/>
              <a:t>- jernbanesikkerhedsmæssige ydelser</a:t>
            </a:r>
          </a:p>
          <a:p>
            <a:pPr marL="0" indent="0">
              <a:buNone/>
            </a:pPr>
            <a:r>
              <a:rPr lang="da-DK" sz="1700" b="1" i="1" dirty="0"/>
              <a:t>15.50-16.05</a:t>
            </a:r>
            <a:r>
              <a:rPr lang="da-DK" sz="1700" b="1" dirty="0"/>
              <a:t>	Opdatering af </a:t>
            </a:r>
            <a:r>
              <a:rPr lang="da-DK" sz="1700" b="1" i="1" dirty="0"/>
              <a:t>Retningslinjer for godkendelse  			</a:t>
            </a:r>
            <a:r>
              <a:rPr lang="da-DK" sz="1700" dirty="0"/>
              <a:t>- jernbanesikkerhedsmæssige ydelser	</a:t>
            </a:r>
          </a:p>
          <a:p>
            <a:pPr marL="0" indent="0">
              <a:buNone/>
            </a:pPr>
            <a:r>
              <a:rPr lang="da-DK" sz="1700" b="1" i="1" dirty="0"/>
              <a:t>16.05-16.20</a:t>
            </a:r>
            <a:r>
              <a:rPr lang="da-DK" sz="1700" b="1" dirty="0"/>
              <a:t>	Audit</a:t>
            </a:r>
            <a:endParaRPr lang="da-DK" sz="1700" dirty="0"/>
          </a:p>
          <a:p>
            <a:pPr marL="0" indent="0">
              <a:buNone/>
            </a:pPr>
            <a:r>
              <a:rPr lang="da-DK" sz="1700" b="1" i="1" dirty="0"/>
              <a:t>16.20-16.35</a:t>
            </a:r>
            <a:r>
              <a:rPr lang="da-DK" sz="1700" b="1" dirty="0"/>
              <a:t>	CSM risikoledelse (aflyst)</a:t>
            </a:r>
          </a:p>
          <a:p>
            <a:pPr marL="0" indent="0">
              <a:buNone/>
            </a:pPr>
            <a:endParaRPr lang="da-DK" sz="1700" dirty="0"/>
          </a:p>
          <a:p>
            <a:pPr marL="0" indent="0">
              <a:buNone/>
            </a:pPr>
            <a:r>
              <a:rPr lang="da-DK" sz="1700" b="1" i="1" dirty="0"/>
              <a:t>16.35-16.45</a:t>
            </a:r>
            <a:r>
              <a:rPr lang="da-DK" sz="1700" b="1" dirty="0"/>
              <a:t>	Pause</a:t>
            </a:r>
          </a:p>
          <a:p>
            <a:pPr marL="0" indent="0">
              <a:buNone/>
            </a:pPr>
            <a:endParaRPr lang="da-DK" sz="1700" b="1" i="1" dirty="0"/>
          </a:p>
          <a:p>
            <a:pPr marL="0" indent="0">
              <a:buNone/>
            </a:pPr>
            <a:r>
              <a:rPr lang="da-DK" sz="1700" b="1" i="1" dirty="0"/>
              <a:t>16.45-17.00</a:t>
            </a:r>
            <a:r>
              <a:rPr lang="da-DK" sz="1700" b="1" dirty="0"/>
              <a:t>	Hændelser</a:t>
            </a:r>
            <a:endParaRPr lang="da-DK" sz="1700" dirty="0"/>
          </a:p>
          <a:p>
            <a:pPr marL="0" indent="0">
              <a:buNone/>
            </a:pPr>
            <a:r>
              <a:rPr lang="da-DK" sz="1700" b="1" i="1" dirty="0"/>
              <a:t>17.00-17.45</a:t>
            </a:r>
            <a:r>
              <a:rPr lang="da-DK" sz="1700" b="1" dirty="0"/>
              <a:t>	Projekteringsansvaret for arbejdsmiljø under et 		projekts udførelse</a:t>
            </a:r>
            <a:endParaRPr lang="da-DK" sz="1700" dirty="0"/>
          </a:p>
          <a:p>
            <a:pPr marL="0" indent="0">
              <a:buNone/>
            </a:pPr>
            <a:endParaRPr lang="da-DK" dirty="0"/>
          </a:p>
          <a:p>
            <a:pPr marL="0" indent="0">
              <a:buNone/>
            </a:pPr>
            <a:endParaRPr lang="da-DK" i="1" dirty="0"/>
          </a:p>
        </p:txBody>
      </p:sp>
      <p:pic>
        <p:nvPicPr>
          <p:cNvPr id="4" name="Billede 3">
            <a:extLst>
              <a:ext uri="{FF2B5EF4-FFF2-40B4-BE49-F238E27FC236}">
                <a16:creationId xmlns:a16="http://schemas.microsoft.com/office/drawing/2014/main" id="{715DCE01-0F90-4969-9B2C-5217084E5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3253074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F6807-D8CB-43F4-BD09-F2E22637E2B6}"/>
              </a:ext>
            </a:extLst>
          </p:cNvPr>
          <p:cNvSpPr>
            <a:spLocks noGrp="1"/>
          </p:cNvSpPr>
          <p:nvPr>
            <p:ph type="title"/>
          </p:nvPr>
        </p:nvSpPr>
        <p:spPr/>
        <p:txBody>
          <a:bodyPr/>
          <a:lstStyle/>
          <a:p>
            <a:r>
              <a:rPr lang="da-DK" dirty="0"/>
              <a:t>Aftal klare kommunikationsveje</a:t>
            </a:r>
          </a:p>
        </p:txBody>
      </p:sp>
      <p:sp>
        <p:nvSpPr>
          <p:cNvPr id="4" name="Undertitel 3">
            <a:extLst>
              <a:ext uri="{FF2B5EF4-FFF2-40B4-BE49-F238E27FC236}">
                <a16:creationId xmlns:a16="http://schemas.microsoft.com/office/drawing/2014/main" id="{6C514AE6-5009-46A1-AB27-C2EF20634D0A}"/>
              </a:ext>
            </a:extLst>
          </p:cNvPr>
          <p:cNvSpPr>
            <a:spLocks noGrp="1"/>
          </p:cNvSpPr>
          <p:nvPr>
            <p:ph type="subTitle" idx="10"/>
          </p:nvPr>
        </p:nvSpPr>
        <p:spPr/>
        <p:txBody>
          <a:bodyPr/>
          <a:lstStyle/>
          <a:p>
            <a:r>
              <a:rPr lang="da-DK" dirty="0"/>
              <a:t>- Indhentning af sikkerhedsbærende dokumentation</a:t>
            </a:r>
          </a:p>
        </p:txBody>
      </p:sp>
      <p:pic>
        <p:nvPicPr>
          <p:cNvPr id="10" name="Pladsholder til indhold 9">
            <a:extLst>
              <a:ext uri="{FF2B5EF4-FFF2-40B4-BE49-F238E27FC236}">
                <a16:creationId xmlns:a16="http://schemas.microsoft.com/office/drawing/2014/main" id="{8D9BADBF-9E43-488F-BCBC-A07904F895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615" y="1800225"/>
            <a:ext cx="7476769" cy="3600450"/>
          </a:xfrm>
        </p:spPr>
      </p:pic>
    </p:spTree>
    <p:extLst>
      <p:ext uri="{BB962C8B-B14F-4D97-AF65-F5344CB8AC3E}">
        <p14:creationId xmlns:p14="http://schemas.microsoft.com/office/powerpoint/2010/main" val="2578945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Værd at huske </a:t>
            </a:r>
          </a:p>
        </p:txBody>
      </p:sp>
      <p:sp>
        <p:nvSpPr>
          <p:cNvPr id="3" name="Pladsholder til indhold 2"/>
          <p:cNvSpPr>
            <a:spLocks noGrp="1"/>
          </p:cNvSpPr>
          <p:nvPr>
            <p:ph idx="1"/>
          </p:nvPr>
        </p:nvSpPr>
        <p:spPr/>
        <p:txBody>
          <a:bodyPr>
            <a:normAutofit fontScale="92500" lnSpcReduction="20000"/>
          </a:bodyPr>
          <a:lstStyle/>
          <a:p>
            <a:r>
              <a:rPr lang="da-DK" dirty="0"/>
              <a:t>Er en fejl eller mangel jernbanesikkerhedskritisk?  </a:t>
            </a:r>
          </a:p>
          <a:p>
            <a:r>
              <a:rPr lang="da-DK" dirty="0"/>
              <a:t>Ændringer i faktisk udført arbejde i forhold til det planlagte skal dokumenteres og risikovurderes</a:t>
            </a:r>
          </a:p>
          <a:p>
            <a:r>
              <a:rPr lang="da-DK" dirty="0"/>
              <a:t>Er der udskudte arbejder vurderes det om dette har betydning for jernbanesikkerheden</a:t>
            </a:r>
          </a:p>
          <a:p>
            <a:r>
              <a:rPr lang="da-DK" dirty="0"/>
              <a:t>For afvigelser der </a:t>
            </a:r>
            <a:r>
              <a:rPr lang="da-DK" i="1" dirty="0"/>
              <a:t>ikke</a:t>
            </a:r>
            <a:r>
              <a:rPr lang="da-DK" dirty="0"/>
              <a:t> har betydning for jernbanesikkerheden skal denne vurdering dokumenteres</a:t>
            </a:r>
          </a:p>
          <a:p>
            <a:pPr marL="0" indent="0">
              <a:buNone/>
            </a:pPr>
            <a:endParaRPr lang="da-DK" dirty="0"/>
          </a:p>
          <a:p>
            <a:pPr marL="0" indent="0" algn="ctr">
              <a:buNone/>
            </a:pPr>
            <a:r>
              <a:rPr lang="da-DK" b="1" dirty="0"/>
              <a:t>Afvigelser med betydning for jernbanesikkerheden skal altid risikovurderes som del af projektets risikostyring!</a:t>
            </a:r>
          </a:p>
        </p:txBody>
      </p:sp>
      <p:sp>
        <p:nvSpPr>
          <p:cNvPr id="4" name="Undertitel 3"/>
          <p:cNvSpPr>
            <a:spLocks noGrp="1"/>
          </p:cNvSpPr>
          <p:nvPr>
            <p:ph type="subTitle" idx="10"/>
          </p:nvPr>
        </p:nvSpPr>
        <p:spPr/>
        <p:txBody>
          <a:bodyPr/>
          <a:lstStyle/>
          <a:p>
            <a:r>
              <a:rPr lang="da-DK" dirty="0"/>
              <a:t>- Afvigelser fra planlagt under udførelse</a:t>
            </a:r>
          </a:p>
        </p:txBody>
      </p:sp>
    </p:spTree>
    <p:extLst>
      <p:ext uri="{BB962C8B-B14F-4D97-AF65-F5344CB8AC3E}">
        <p14:creationId xmlns:p14="http://schemas.microsoft.com/office/powerpoint/2010/main" val="2171252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Projektspecifik farelog</a:t>
            </a:r>
          </a:p>
        </p:txBody>
      </p:sp>
      <p:sp>
        <p:nvSpPr>
          <p:cNvPr id="4" name="Undertitel 3"/>
          <p:cNvSpPr>
            <a:spLocks noGrp="1"/>
          </p:cNvSpPr>
          <p:nvPr>
            <p:ph type="subTitle" idx="10"/>
          </p:nvPr>
        </p:nvSpPr>
        <p:spPr/>
        <p:txBody>
          <a:bodyPr/>
          <a:lstStyle/>
          <a:p>
            <a:r>
              <a:rPr lang="da-DK" dirty="0"/>
              <a:t>- hvad indeholder en farelog</a:t>
            </a:r>
          </a:p>
        </p:txBody>
      </p:sp>
      <p:pic>
        <p:nvPicPr>
          <p:cNvPr id="5" name="Picture 2"/>
          <p:cNvPicPr>
            <a:picLocks noChangeAspect="1" noChangeArrowheads="1"/>
          </p:cNvPicPr>
          <p:nvPr/>
        </p:nvPicPr>
        <p:blipFill>
          <a:blip r:embed="rId3" cstate="print"/>
          <a:srcRect l="13581" t="15134" r="16726" b="16967"/>
          <a:stretch>
            <a:fillRect/>
          </a:stretch>
        </p:blipFill>
        <p:spPr bwMode="auto">
          <a:xfrm>
            <a:off x="683568" y="2276872"/>
            <a:ext cx="5256583" cy="2718922"/>
          </a:xfrm>
          <a:prstGeom prst="rect">
            <a:avLst/>
          </a:prstGeom>
          <a:noFill/>
          <a:ln w="9525">
            <a:noFill/>
            <a:miter lim="800000"/>
            <a:headEnd/>
            <a:tailEnd/>
          </a:ln>
        </p:spPr>
      </p:pic>
      <p:sp>
        <p:nvSpPr>
          <p:cNvPr id="6" name="Tekstboks 5"/>
          <p:cNvSpPr txBox="1"/>
          <p:nvPr/>
        </p:nvSpPr>
        <p:spPr>
          <a:xfrm>
            <a:off x="6444208" y="2492896"/>
            <a:ext cx="2592288" cy="2806922"/>
          </a:xfrm>
          <a:prstGeom prst="rect">
            <a:avLst/>
          </a:prstGeom>
          <a:noFill/>
        </p:spPr>
        <p:txBody>
          <a:bodyPr wrap="square" rtlCol="0">
            <a:spAutoFit/>
          </a:bodyPr>
          <a:lstStyle/>
          <a:p>
            <a:pPr lvl="0">
              <a:spcBef>
                <a:spcPct val="20000"/>
              </a:spcBef>
              <a:buFont typeface="Wingdings" pitchFamily="2" charset="2"/>
              <a:buChar char="§"/>
              <a:defRPr/>
            </a:pPr>
            <a:r>
              <a:rPr lang="da-DK" sz="1200" dirty="0">
                <a:latin typeface="Calibri" pitchFamily="34" charset="0"/>
              </a:rPr>
              <a:t> </a:t>
            </a:r>
            <a:r>
              <a:rPr lang="da-DK" sz="1200" b="1" dirty="0">
                <a:latin typeface="Verdana" pitchFamily="34" charset="0"/>
                <a:ea typeface="Verdana" pitchFamily="34" charset="0"/>
                <a:cs typeface="Verdana" pitchFamily="34" charset="0"/>
              </a:rPr>
              <a:t>Alle relevante farer i forbindelse med gennemførelse af projektet</a:t>
            </a:r>
          </a:p>
          <a:p>
            <a:pPr lvl="0">
              <a:spcBef>
                <a:spcPct val="20000"/>
              </a:spcBef>
              <a:defRPr/>
            </a:pPr>
            <a:endParaRPr lang="da-DK" sz="1200" dirty="0">
              <a:latin typeface="Verdana" pitchFamily="34" charset="0"/>
              <a:ea typeface="Verdana" pitchFamily="34" charset="0"/>
              <a:cs typeface="Verdana" pitchFamily="34" charset="0"/>
            </a:endParaRPr>
          </a:p>
          <a:p>
            <a:pPr lvl="0">
              <a:spcBef>
                <a:spcPct val="20000"/>
              </a:spcBef>
              <a:buFont typeface="Wingdings" pitchFamily="2" charset="2"/>
              <a:buChar char="§"/>
              <a:defRPr/>
            </a:pPr>
            <a:r>
              <a:rPr lang="da-DK" sz="1200" dirty="0">
                <a:latin typeface="Verdana" pitchFamily="34" charset="0"/>
                <a:ea typeface="Verdana" pitchFamily="34" charset="0"/>
                <a:cs typeface="Verdana" pitchFamily="34" charset="0"/>
              </a:rPr>
              <a:t> </a:t>
            </a:r>
            <a:r>
              <a:rPr lang="da-DK" sz="1200" b="1" dirty="0">
                <a:latin typeface="Verdana" pitchFamily="34" charset="0"/>
                <a:ea typeface="Verdana" pitchFamily="34" charset="0"/>
                <a:cs typeface="Verdana" pitchFamily="34" charset="0"/>
              </a:rPr>
              <a:t>Konkret metode til imødegåelse af faren</a:t>
            </a:r>
          </a:p>
          <a:p>
            <a:pPr lvl="0">
              <a:spcBef>
                <a:spcPct val="20000"/>
              </a:spcBef>
              <a:buFont typeface="Wingdings" pitchFamily="2" charset="2"/>
              <a:buChar char="§"/>
              <a:defRPr/>
            </a:pPr>
            <a:endParaRPr lang="da-DK" sz="1200" dirty="0">
              <a:latin typeface="Verdana" pitchFamily="34" charset="0"/>
              <a:ea typeface="Verdana" pitchFamily="34" charset="0"/>
              <a:cs typeface="Verdana" pitchFamily="34" charset="0"/>
            </a:endParaRPr>
          </a:p>
          <a:p>
            <a:pPr>
              <a:spcBef>
                <a:spcPct val="20000"/>
              </a:spcBef>
              <a:buFont typeface="Wingdings" pitchFamily="2" charset="2"/>
              <a:buChar char="§"/>
              <a:defRPr/>
            </a:pPr>
            <a:r>
              <a:rPr lang="da-DK" sz="1200" dirty="0">
                <a:latin typeface="Verdana" pitchFamily="34" charset="0"/>
                <a:ea typeface="Verdana" pitchFamily="34" charset="0"/>
                <a:cs typeface="Verdana" pitchFamily="34" charset="0"/>
              </a:rPr>
              <a:t> </a:t>
            </a:r>
            <a:r>
              <a:rPr lang="da-DK" sz="1200" b="1" dirty="0">
                <a:latin typeface="Verdana" pitchFamily="34" charset="0"/>
                <a:ea typeface="Verdana" pitchFamily="34" charset="0"/>
                <a:cs typeface="Verdana" pitchFamily="34" charset="0"/>
              </a:rPr>
              <a:t>Krævet dokumentation for imødegåelse af faren</a:t>
            </a:r>
          </a:p>
          <a:p>
            <a:pPr>
              <a:spcBef>
                <a:spcPct val="20000"/>
              </a:spcBef>
              <a:defRPr/>
            </a:pPr>
            <a:endParaRPr lang="da-DK" sz="1200" dirty="0">
              <a:latin typeface="Verdana" pitchFamily="34" charset="0"/>
              <a:ea typeface="Verdana" pitchFamily="34" charset="0"/>
              <a:cs typeface="Verdana" pitchFamily="34" charset="0"/>
            </a:endParaRPr>
          </a:p>
          <a:p>
            <a:pPr>
              <a:spcBef>
                <a:spcPct val="20000"/>
              </a:spcBef>
              <a:buFont typeface="Wingdings" pitchFamily="2" charset="2"/>
              <a:buChar char="§"/>
              <a:defRPr/>
            </a:pPr>
            <a:r>
              <a:rPr lang="da-DK" sz="1200" dirty="0">
                <a:latin typeface="Verdana" pitchFamily="34" charset="0"/>
                <a:ea typeface="Verdana" pitchFamily="34" charset="0"/>
                <a:cs typeface="Verdana" pitchFamily="34" charset="0"/>
              </a:rPr>
              <a:t> </a:t>
            </a:r>
            <a:r>
              <a:rPr lang="da-DK" sz="1200" b="1" dirty="0">
                <a:latin typeface="Verdana" pitchFamily="34" charset="0"/>
                <a:ea typeface="Verdana" pitchFamily="34" charset="0"/>
                <a:cs typeface="Verdana" pitchFamily="34" charset="0"/>
              </a:rPr>
              <a:t>Status/ansvarlig for alle farer</a:t>
            </a:r>
          </a:p>
          <a:p>
            <a:endParaRPr lang="da-DK" dirty="0"/>
          </a:p>
        </p:txBody>
      </p:sp>
      <p:sp>
        <p:nvSpPr>
          <p:cNvPr id="7" name="Venstre klammeparentes 6"/>
          <p:cNvSpPr/>
          <p:nvPr/>
        </p:nvSpPr>
        <p:spPr>
          <a:xfrm>
            <a:off x="6084168" y="1988840"/>
            <a:ext cx="432048" cy="33123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 name="Ellipse 2">
            <a:extLst>
              <a:ext uri="{FF2B5EF4-FFF2-40B4-BE49-F238E27FC236}">
                <a16:creationId xmlns:a16="http://schemas.microsoft.com/office/drawing/2014/main" id="{545AF889-6498-4E1F-9FB7-8D4545C58090}"/>
              </a:ext>
            </a:extLst>
          </p:cNvPr>
          <p:cNvSpPr/>
          <p:nvPr/>
        </p:nvSpPr>
        <p:spPr>
          <a:xfrm>
            <a:off x="4788024" y="3501008"/>
            <a:ext cx="1152128"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0617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lgn="ctr">
              <a:buNone/>
            </a:pPr>
            <a:r>
              <a:rPr lang="da-DK" sz="2400" b="1" dirty="0"/>
              <a:t>Pause (10 minutter)</a:t>
            </a:r>
            <a:endParaRPr lang="da-DK" sz="2400" dirty="0"/>
          </a:p>
        </p:txBody>
      </p:sp>
    </p:spTree>
    <p:extLst>
      <p:ext uri="{BB962C8B-B14F-4D97-AF65-F5344CB8AC3E}">
        <p14:creationId xmlns:p14="http://schemas.microsoft.com/office/powerpoint/2010/main" val="1000833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Hændelser</a:t>
            </a:r>
          </a:p>
          <a:p>
            <a:pPr marL="0" indent="0">
              <a:buNone/>
            </a:pPr>
            <a:endParaRPr lang="da-DK" b="1" dirty="0"/>
          </a:p>
          <a:p>
            <a:pPr marL="0" indent="0">
              <a:buNone/>
            </a:pPr>
            <a:r>
              <a:rPr lang="da-DK" i="1" dirty="0"/>
              <a:t>Ved: Niels Hansen, Sektionschef Hændelser &amp; Analyser, Kvalitet &amp; Sikkerhed, Banedanmark</a:t>
            </a:r>
          </a:p>
          <a:p>
            <a:endParaRPr lang="da-DK" dirty="0"/>
          </a:p>
        </p:txBody>
      </p:sp>
      <p:pic>
        <p:nvPicPr>
          <p:cNvPr id="4" name="Billede 3">
            <a:extLst>
              <a:ext uri="{FF2B5EF4-FFF2-40B4-BE49-F238E27FC236}">
                <a16:creationId xmlns:a16="http://schemas.microsoft.com/office/drawing/2014/main" id="{B1ABAF66-9816-454A-B5D3-7D7ACC4ABA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187328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63265ED3-E5FF-44E2-AEA8-C42039DB7B09}"/>
              </a:ext>
            </a:extLst>
          </p:cNvPr>
          <p:cNvSpPr txBox="1"/>
          <p:nvPr/>
        </p:nvSpPr>
        <p:spPr>
          <a:xfrm>
            <a:off x="468072" y="706301"/>
            <a:ext cx="4011930" cy="15465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a-DK" sz="1050" b="1" dirty="0"/>
              <a:t>5.5 Registrering og håndtering af ulykker og forløbere til ulykker</a:t>
            </a:r>
          </a:p>
          <a:p>
            <a:endParaRPr lang="da-DK" sz="1050" dirty="0"/>
          </a:p>
          <a:p>
            <a:r>
              <a:rPr lang="da-DK" sz="1050" dirty="0"/>
              <a:t>Sikkerhedsledelsessystemet skal sikre, at ulykker og forløbere til ulykker bliver afhjulpet og registreret</a:t>
            </a:r>
          </a:p>
          <a:p>
            <a:endParaRPr lang="da-DK" sz="1050" dirty="0"/>
          </a:p>
          <a:p>
            <a:r>
              <a:rPr lang="da-DK" sz="1050" dirty="0"/>
              <a:t>Sikkerhedsledelsessystemet skal sikre, at undersøgelse, analyse og korrigerende handlinger herefter gennemføres</a:t>
            </a:r>
          </a:p>
        </p:txBody>
      </p:sp>
      <p:sp>
        <p:nvSpPr>
          <p:cNvPr id="3" name="Tekstfelt 2">
            <a:extLst>
              <a:ext uri="{FF2B5EF4-FFF2-40B4-BE49-F238E27FC236}">
                <a16:creationId xmlns:a16="http://schemas.microsoft.com/office/drawing/2014/main" id="{73F88A0E-BF1B-40F7-9735-F1A90E6D8685}"/>
              </a:ext>
            </a:extLst>
          </p:cNvPr>
          <p:cNvSpPr txBox="1"/>
          <p:nvPr/>
        </p:nvSpPr>
        <p:spPr>
          <a:xfrm>
            <a:off x="468072" y="2368198"/>
            <a:ext cx="4011930" cy="17081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a-DK" sz="1050" b="1" dirty="0"/>
              <a:t>5.6 Opsamling af data om fejl og mangler opstået under driften</a:t>
            </a:r>
          </a:p>
          <a:p>
            <a:endParaRPr lang="da-DK" sz="1050" dirty="0"/>
          </a:p>
          <a:p>
            <a:r>
              <a:rPr lang="da-DK" sz="1050" dirty="0"/>
              <a:t>Sikkerhedsledelsessystemet skal sikre, af fejl og mangler, der opstår på køretøjer eller infrastruktur under den daglige drift, bliver afhjulpet og registreret</a:t>
            </a:r>
          </a:p>
          <a:p>
            <a:endParaRPr lang="da-DK" sz="1050" dirty="0"/>
          </a:p>
          <a:p>
            <a:r>
              <a:rPr lang="da-DK" sz="1050" dirty="0"/>
              <a:t>Sikkerhedsledelsessystem skal sikre, at undersøgelse, analyse og korrigerende handlinger herefter gennemføres</a:t>
            </a:r>
            <a:endParaRPr lang="da-DK" sz="900" dirty="0"/>
          </a:p>
        </p:txBody>
      </p:sp>
      <p:sp>
        <p:nvSpPr>
          <p:cNvPr id="4" name="Tekstfelt 3">
            <a:extLst>
              <a:ext uri="{FF2B5EF4-FFF2-40B4-BE49-F238E27FC236}">
                <a16:creationId xmlns:a16="http://schemas.microsoft.com/office/drawing/2014/main" id="{6EF31C1A-40FE-4EBA-BE6E-19BEDF8CDB35}"/>
              </a:ext>
            </a:extLst>
          </p:cNvPr>
          <p:cNvSpPr txBox="1"/>
          <p:nvPr/>
        </p:nvSpPr>
        <p:spPr>
          <a:xfrm>
            <a:off x="459486" y="4178808"/>
            <a:ext cx="4011930" cy="17081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a-DK" sz="1050" b="1" dirty="0"/>
              <a:t>5.7 Afvigelser fra sikkerhedsledelsessystemet, som identificeres løbende</a:t>
            </a:r>
          </a:p>
          <a:p>
            <a:endParaRPr lang="da-DK" sz="1050" dirty="0"/>
          </a:p>
          <a:p>
            <a:r>
              <a:rPr lang="da-DK" sz="1050" dirty="0"/>
              <a:t>Sikkerhedsledelsessystemet skal sikre, at afvigelser fra sikkerhedsledelsessystemet, som identificeres løbende, bliver afhjulpet og registreret</a:t>
            </a:r>
          </a:p>
          <a:p>
            <a:endParaRPr lang="da-DK" sz="1050" dirty="0"/>
          </a:p>
          <a:p>
            <a:r>
              <a:rPr lang="da-DK" sz="1050" dirty="0"/>
              <a:t>Sikkerhedsledelsessystem skal sikre, at undersøgelse, analyse og korrigerende handlinger herefter gennemføres</a:t>
            </a:r>
            <a:endParaRPr lang="da-DK" sz="900" dirty="0"/>
          </a:p>
        </p:txBody>
      </p:sp>
      <p:sp>
        <p:nvSpPr>
          <p:cNvPr id="5" name="Tekstfelt 4">
            <a:extLst>
              <a:ext uri="{FF2B5EF4-FFF2-40B4-BE49-F238E27FC236}">
                <a16:creationId xmlns:a16="http://schemas.microsoft.com/office/drawing/2014/main" id="{41FD9392-927E-401A-8494-AB722C7F4497}"/>
              </a:ext>
            </a:extLst>
          </p:cNvPr>
          <p:cNvSpPr txBox="1"/>
          <p:nvPr/>
        </p:nvSpPr>
        <p:spPr>
          <a:xfrm>
            <a:off x="4817508" y="706301"/>
            <a:ext cx="4011930" cy="3647152"/>
          </a:xfrm>
          <a:prstGeom prst="rect">
            <a:avLst/>
          </a:prstGeom>
          <a:solidFill>
            <a:schemeClr val="accent1">
              <a:lumMod val="40000"/>
              <a:lumOff val="60000"/>
            </a:schemeClr>
          </a:solidFill>
        </p:spPr>
        <p:txBody>
          <a:bodyPr wrap="square" rtlCol="0">
            <a:spAutoFit/>
          </a:bodyPr>
          <a:lstStyle/>
          <a:p>
            <a:r>
              <a:rPr lang="da-DK" sz="1050" b="1" dirty="0"/>
              <a:t>7.3 Afvigelser og korrigerende handlinger</a:t>
            </a:r>
          </a:p>
          <a:p>
            <a:endParaRPr lang="da-DK" sz="1050" dirty="0"/>
          </a:p>
          <a:p>
            <a:r>
              <a:rPr lang="da-DK" sz="1050" dirty="0"/>
              <a:t>Sikkerhedsledelsessystemet skal sikre, at fejl og uoverensstemmelser identificeret af virksomheden selv, såvel som uoverensstemmelser identificeret af myndigheder og andre relevante eksterne parter analyseres med henblik på at finde årsagen til forholdet.</a:t>
            </a:r>
          </a:p>
          <a:p>
            <a:endParaRPr lang="da-DK" sz="1050" dirty="0"/>
          </a:p>
          <a:p>
            <a:r>
              <a:rPr lang="da-DK" sz="1050" dirty="0"/>
              <a:t>Herunder skal det fastlægges, om der er lignende forhold, eller om sådanne vil kunne opstå andre steder i systemet eller organisationen.</a:t>
            </a:r>
          </a:p>
          <a:p>
            <a:endParaRPr lang="da-DK" sz="1050" dirty="0"/>
          </a:p>
          <a:p>
            <a:r>
              <a:rPr lang="da-DK" sz="1050" dirty="0"/>
              <a:t>Sikkerhedsledelsessystemet skal sikre, at korrigerende handlinger planlægges og gennemføres for at eliminere årsagen og undgå gentagelse.</a:t>
            </a:r>
          </a:p>
          <a:p>
            <a:endParaRPr lang="da-DK" sz="1050" dirty="0"/>
          </a:p>
          <a:p>
            <a:r>
              <a:rPr lang="da-DK" sz="1050" dirty="0"/>
              <a:t>Sikkerhedsledelsessystem skal sikre, at effektiviteten af de korrigerende handlinger evalueres</a:t>
            </a:r>
          </a:p>
          <a:p>
            <a:endParaRPr lang="da-DK" sz="1050" dirty="0"/>
          </a:p>
          <a:p>
            <a:r>
              <a:rPr lang="da-DK" sz="1050" dirty="0"/>
              <a:t>Sikkerhedsledelsessystemet skal sikre, at årsagsanalyser, handlingsplaner, korrigerende handlinger og opfølgning på disse er dokumenteret.</a:t>
            </a:r>
            <a:endParaRPr lang="da-DK" sz="900" dirty="0"/>
          </a:p>
        </p:txBody>
      </p:sp>
      <p:sp>
        <p:nvSpPr>
          <p:cNvPr id="6" name="Tekstfelt 5">
            <a:extLst>
              <a:ext uri="{FF2B5EF4-FFF2-40B4-BE49-F238E27FC236}">
                <a16:creationId xmlns:a16="http://schemas.microsoft.com/office/drawing/2014/main" id="{31F994BE-9968-4E39-B161-70E7A9530F18}"/>
              </a:ext>
            </a:extLst>
          </p:cNvPr>
          <p:cNvSpPr txBox="1"/>
          <p:nvPr/>
        </p:nvSpPr>
        <p:spPr>
          <a:xfrm>
            <a:off x="459486" y="236659"/>
            <a:ext cx="8360986" cy="369332"/>
          </a:xfrm>
          <a:prstGeom prst="rect">
            <a:avLst/>
          </a:prstGeom>
          <a:noFill/>
        </p:spPr>
        <p:txBody>
          <a:bodyPr wrap="square" rtlCol="0">
            <a:spAutoFit/>
          </a:bodyPr>
          <a:lstStyle/>
          <a:p>
            <a:r>
              <a:rPr lang="da-DK" dirty="0"/>
              <a:t>Bekendtgørelse 147</a:t>
            </a:r>
          </a:p>
        </p:txBody>
      </p:sp>
    </p:spTree>
    <p:extLst>
      <p:ext uri="{BB962C8B-B14F-4D97-AF65-F5344CB8AC3E}">
        <p14:creationId xmlns:p14="http://schemas.microsoft.com/office/powerpoint/2010/main" val="128313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07BA7E6-7EBE-42FC-8CA6-A7E00D196B9C}"/>
              </a:ext>
            </a:extLst>
          </p:cNvPr>
          <p:cNvSpPr txBox="1"/>
          <p:nvPr/>
        </p:nvSpPr>
        <p:spPr>
          <a:xfrm>
            <a:off x="539552" y="476672"/>
            <a:ext cx="813690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a-DK" dirty="0"/>
              <a:t>Banedanmarks forventninger til sagsbehandling af hændelser. </a:t>
            </a:r>
          </a:p>
        </p:txBody>
      </p:sp>
      <p:sp>
        <p:nvSpPr>
          <p:cNvPr id="3" name="Tekstfelt 2">
            <a:extLst>
              <a:ext uri="{FF2B5EF4-FFF2-40B4-BE49-F238E27FC236}">
                <a16:creationId xmlns:a16="http://schemas.microsoft.com/office/drawing/2014/main" id="{E571A974-0637-4E4A-A64B-5712E27EB028}"/>
              </a:ext>
            </a:extLst>
          </p:cNvPr>
          <p:cNvSpPr txBox="1"/>
          <p:nvPr/>
        </p:nvSpPr>
        <p:spPr>
          <a:xfrm>
            <a:off x="611560" y="2852936"/>
            <a:ext cx="8064896"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a-DK" dirty="0"/>
              <a:t>Kommunikationen med de sikkerhedsansvarlige hos entreprenørerne </a:t>
            </a:r>
          </a:p>
        </p:txBody>
      </p:sp>
      <p:sp>
        <p:nvSpPr>
          <p:cNvPr id="4" name="Tekstfelt 3">
            <a:extLst>
              <a:ext uri="{FF2B5EF4-FFF2-40B4-BE49-F238E27FC236}">
                <a16:creationId xmlns:a16="http://schemas.microsoft.com/office/drawing/2014/main" id="{BA019129-0227-4882-A4E6-76DE66F6B9E9}"/>
              </a:ext>
            </a:extLst>
          </p:cNvPr>
          <p:cNvSpPr txBox="1"/>
          <p:nvPr/>
        </p:nvSpPr>
        <p:spPr>
          <a:xfrm>
            <a:off x="611560" y="980728"/>
            <a:ext cx="7200800" cy="1477328"/>
          </a:xfrm>
          <a:prstGeom prst="rect">
            <a:avLst/>
          </a:prstGeom>
          <a:noFill/>
        </p:spPr>
        <p:txBody>
          <a:bodyPr wrap="square" rtlCol="0">
            <a:spAutoFit/>
          </a:bodyPr>
          <a:lstStyle/>
          <a:p>
            <a:pPr marL="285750" indent="-285750">
              <a:buFont typeface="Wingdings" panose="05000000000000000000" pitchFamily="2" charset="2"/>
              <a:buChar char="Ø"/>
            </a:pPr>
            <a:r>
              <a:rPr lang="da-DK" dirty="0"/>
              <a:t>At Banedanmarks henvendelser besvares</a:t>
            </a:r>
          </a:p>
          <a:p>
            <a:pPr marL="285750" indent="-285750">
              <a:buFont typeface="Wingdings" panose="05000000000000000000" pitchFamily="2" charset="2"/>
              <a:buChar char="Ø"/>
            </a:pPr>
            <a:endParaRPr lang="da-DK" dirty="0"/>
          </a:p>
          <a:p>
            <a:pPr marL="285750" indent="-285750">
              <a:buFont typeface="Wingdings" panose="05000000000000000000" pitchFamily="2" charset="2"/>
              <a:buChar char="Ø"/>
            </a:pPr>
            <a:r>
              <a:rPr lang="da-DK" dirty="0"/>
              <a:t>At der samarbejdes omkring årsagsanalyse</a:t>
            </a:r>
          </a:p>
          <a:p>
            <a:pPr marL="285750" indent="-285750">
              <a:buFont typeface="Wingdings" panose="05000000000000000000" pitchFamily="2" charset="2"/>
              <a:buChar char="Ø"/>
            </a:pPr>
            <a:endParaRPr lang="da-DK" dirty="0"/>
          </a:p>
          <a:p>
            <a:pPr marL="285750" indent="-285750">
              <a:buFont typeface="Wingdings" panose="05000000000000000000" pitchFamily="2" charset="2"/>
              <a:buChar char="Ø"/>
            </a:pPr>
            <a:r>
              <a:rPr lang="da-DK" dirty="0"/>
              <a:t>At der er en dialog</a:t>
            </a:r>
          </a:p>
        </p:txBody>
      </p:sp>
      <p:sp>
        <p:nvSpPr>
          <p:cNvPr id="6" name="Tekstfelt 5">
            <a:extLst>
              <a:ext uri="{FF2B5EF4-FFF2-40B4-BE49-F238E27FC236}">
                <a16:creationId xmlns:a16="http://schemas.microsoft.com/office/drawing/2014/main" id="{317F4D27-1E2E-440C-9411-47F6228E7942}"/>
              </a:ext>
            </a:extLst>
          </p:cNvPr>
          <p:cNvSpPr txBox="1"/>
          <p:nvPr/>
        </p:nvSpPr>
        <p:spPr>
          <a:xfrm>
            <a:off x="683568" y="3861048"/>
            <a:ext cx="7992888" cy="1754326"/>
          </a:xfrm>
          <a:prstGeom prst="rect">
            <a:avLst/>
          </a:prstGeom>
          <a:noFill/>
        </p:spPr>
        <p:txBody>
          <a:bodyPr wrap="square" rtlCol="0">
            <a:spAutoFit/>
          </a:bodyPr>
          <a:lstStyle/>
          <a:p>
            <a:pPr marL="285750" indent="-285750">
              <a:buFont typeface="Wingdings" panose="05000000000000000000" pitchFamily="2" charset="2"/>
              <a:buChar char="Ø"/>
            </a:pPr>
            <a:r>
              <a:rPr lang="da-DK" dirty="0"/>
              <a:t>Afspejler en vilje til at finde årsagerne</a:t>
            </a:r>
          </a:p>
          <a:p>
            <a:pPr marL="285750" indent="-285750">
              <a:buFont typeface="Wingdings" panose="05000000000000000000" pitchFamily="2" charset="2"/>
              <a:buChar char="Ø"/>
            </a:pPr>
            <a:endParaRPr lang="da-DK" dirty="0"/>
          </a:p>
          <a:p>
            <a:pPr marL="285750" indent="-285750">
              <a:buFont typeface="Wingdings" panose="05000000000000000000" pitchFamily="2" charset="2"/>
              <a:buChar char="Ø"/>
            </a:pPr>
            <a:r>
              <a:rPr lang="da-DK" dirty="0"/>
              <a:t>Oplyser om iværksatte korrigerende handlinger</a:t>
            </a:r>
          </a:p>
          <a:p>
            <a:pPr marL="285750" indent="-285750">
              <a:buFont typeface="Wingdings" panose="05000000000000000000" pitchFamily="2" charset="2"/>
              <a:buChar char="Ø"/>
            </a:pPr>
            <a:endParaRPr lang="da-DK" dirty="0"/>
          </a:p>
          <a:p>
            <a:pPr marL="285750" indent="-285750">
              <a:buFont typeface="Wingdings" panose="05000000000000000000" pitchFamily="2" charset="2"/>
              <a:buChar char="Ø"/>
            </a:pPr>
            <a:r>
              <a:rPr lang="da-DK" dirty="0"/>
              <a:t>At dokumentation fremsendes i relevant omfang</a:t>
            </a:r>
          </a:p>
          <a:p>
            <a:endParaRPr lang="da-DK" dirty="0"/>
          </a:p>
        </p:txBody>
      </p:sp>
    </p:spTree>
    <p:extLst>
      <p:ext uri="{BB962C8B-B14F-4D97-AF65-F5344CB8AC3E}">
        <p14:creationId xmlns:p14="http://schemas.microsoft.com/office/powerpoint/2010/main" val="3456391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862275CC-8352-411A-86B9-213C7106DFFB}"/>
              </a:ext>
            </a:extLst>
          </p:cNvPr>
          <p:cNvSpPr txBox="1"/>
          <p:nvPr/>
        </p:nvSpPr>
        <p:spPr>
          <a:xfrm>
            <a:off x="539552" y="548680"/>
            <a:ext cx="820891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a-DK" dirty="0"/>
              <a:t>Banedanmarks sanktioner.</a:t>
            </a:r>
          </a:p>
        </p:txBody>
      </p:sp>
      <p:sp>
        <p:nvSpPr>
          <p:cNvPr id="3" name="Tekstfelt 2">
            <a:extLst>
              <a:ext uri="{FF2B5EF4-FFF2-40B4-BE49-F238E27FC236}">
                <a16:creationId xmlns:a16="http://schemas.microsoft.com/office/drawing/2014/main" id="{E02C2BDC-131D-429C-8ACD-3968B2AAFC1D}"/>
              </a:ext>
            </a:extLst>
          </p:cNvPr>
          <p:cNvSpPr txBox="1"/>
          <p:nvPr/>
        </p:nvSpPr>
        <p:spPr>
          <a:xfrm>
            <a:off x="537090" y="1700808"/>
            <a:ext cx="8208912" cy="1754326"/>
          </a:xfrm>
          <a:prstGeom prst="rect">
            <a:avLst/>
          </a:prstGeom>
          <a:noFill/>
        </p:spPr>
        <p:txBody>
          <a:bodyPr wrap="square" rtlCol="0">
            <a:spAutoFit/>
          </a:bodyPr>
          <a:lstStyle/>
          <a:p>
            <a:pPr marL="285750" indent="-285750">
              <a:buFont typeface="Wingdings" panose="05000000000000000000" pitchFamily="2" charset="2"/>
              <a:buChar char="Ø"/>
            </a:pPr>
            <a:r>
              <a:rPr lang="da-DK" dirty="0"/>
              <a:t>Udelukkelse fra sikkerhedsarbejde</a:t>
            </a:r>
          </a:p>
          <a:p>
            <a:endParaRPr lang="da-DK" dirty="0"/>
          </a:p>
          <a:p>
            <a:pPr marL="285750" indent="-285750">
              <a:buFont typeface="Wingdings" panose="05000000000000000000" pitchFamily="2" charset="2"/>
              <a:buChar char="Ø"/>
            </a:pPr>
            <a:r>
              <a:rPr lang="da-DK" dirty="0"/>
              <a:t>Jernbanesikkerhedsmæssig advarsel</a:t>
            </a:r>
          </a:p>
          <a:p>
            <a:endParaRPr lang="da-DK" dirty="0"/>
          </a:p>
          <a:p>
            <a:pPr marL="285750" indent="-285750">
              <a:buFont typeface="Wingdings" panose="05000000000000000000" pitchFamily="2" charset="2"/>
              <a:buChar char="Ø"/>
            </a:pPr>
            <a:r>
              <a:rPr lang="da-DK" dirty="0"/>
              <a:t>Fratagelse af kompetencer</a:t>
            </a:r>
          </a:p>
          <a:p>
            <a:endParaRPr lang="da-DK" dirty="0"/>
          </a:p>
        </p:txBody>
      </p:sp>
      <p:sp>
        <p:nvSpPr>
          <p:cNvPr id="4" name="Tekstfelt 3">
            <a:extLst>
              <a:ext uri="{FF2B5EF4-FFF2-40B4-BE49-F238E27FC236}">
                <a16:creationId xmlns:a16="http://schemas.microsoft.com/office/drawing/2014/main" id="{42C15A0D-4640-49E8-A710-CBE980574E00}"/>
              </a:ext>
            </a:extLst>
          </p:cNvPr>
          <p:cNvSpPr txBox="1"/>
          <p:nvPr/>
        </p:nvSpPr>
        <p:spPr>
          <a:xfrm>
            <a:off x="539552" y="1124744"/>
            <a:ext cx="424847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a-DK" dirty="0"/>
              <a:t>Medarbejder</a:t>
            </a:r>
          </a:p>
        </p:txBody>
      </p:sp>
      <p:sp>
        <p:nvSpPr>
          <p:cNvPr id="6" name="Tekstfelt 5">
            <a:extLst>
              <a:ext uri="{FF2B5EF4-FFF2-40B4-BE49-F238E27FC236}">
                <a16:creationId xmlns:a16="http://schemas.microsoft.com/office/drawing/2014/main" id="{E27A81E8-AA0C-4EA6-B7DE-792585B4CD78}"/>
              </a:ext>
            </a:extLst>
          </p:cNvPr>
          <p:cNvSpPr txBox="1"/>
          <p:nvPr/>
        </p:nvSpPr>
        <p:spPr>
          <a:xfrm>
            <a:off x="539552" y="4005064"/>
            <a:ext cx="8208912" cy="1512168"/>
          </a:xfrm>
          <a:prstGeom prst="rect">
            <a:avLst/>
          </a:prstGeom>
          <a:noFill/>
        </p:spPr>
        <p:txBody>
          <a:bodyPr wrap="square" rtlCol="0">
            <a:spAutoFit/>
          </a:bodyPr>
          <a:lstStyle/>
          <a:p>
            <a:pPr marL="285750" indent="-285750">
              <a:buFont typeface="Wingdings" panose="05000000000000000000" pitchFamily="2" charset="2"/>
              <a:buChar char="Ø"/>
            </a:pPr>
            <a:r>
              <a:rPr lang="da-DK" dirty="0"/>
              <a:t>Skærpet tilsyn</a:t>
            </a:r>
          </a:p>
          <a:p>
            <a:endParaRPr lang="da-DK" dirty="0"/>
          </a:p>
          <a:p>
            <a:pPr marL="285750" indent="-285750">
              <a:buFont typeface="Wingdings" panose="05000000000000000000" pitchFamily="2" charset="2"/>
              <a:buChar char="Ø"/>
            </a:pPr>
            <a:r>
              <a:rPr lang="da-DK" dirty="0"/>
              <a:t>Fratagelse af godkendelse til at føre sikkerhedsmæssigt arbejde i en nærmere fastsat periode</a:t>
            </a:r>
          </a:p>
          <a:p>
            <a:endParaRPr lang="da-DK" dirty="0"/>
          </a:p>
        </p:txBody>
      </p:sp>
      <p:sp>
        <p:nvSpPr>
          <p:cNvPr id="7" name="Tekstfelt 6">
            <a:extLst>
              <a:ext uri="{FF2B5EF4-FFF2-40B4-BE49-F238E27FC236}">
                <a16:creationId xmlns:a16="http://schemas.microsoft.com/office/drawing/2014/main" id="{4C52F47C-BFDF-4703-A021-6975EDAC0C04}"/>
              </a:ext>
            </a:extLst>
          </p:cNvPr>
          <p:cNvSpPr txBox="1"/>
          <p:nvPr/>
        </p:nvSpPr>
        <p:spPr>
          <a:xfrm>
            <a:off x="537090" y="3477200"/>
            <a:ext cx="424847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a-DK" dirty="0"/>
              <a:t>Virksomheder</a:t>
            </a:r>
          </a:p>
        </p:txBody>
      </p:sp>
    </p:spTree>
    <p:extLst>
      <p:ext uri="{BB962C8B-B14F-4D97-AF65-F5344CB8AC3E}">
        <p14:creationId xmlns:p14="http://schemas.microsoft.com/office/powerpoint/2010/main" val="2522205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8100472" cy="4320000"/>
          </a:xfrm>
        </p:spPr>
        <p:txBody>
          <a:bodyPr>
            <a:normAutofit/>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Projekteringsansvaret for arbejdsmiljø under et projekts udførelse</a:t>
            </a:r>
            <a:endParaRPr lang="da-DK" dirty="0"/>
          </a:p>
          <a:p>
            <a:pPr marL="0" indent="0">
              <a:buNone/>
            </a:pPr>
            <a:endParaRPr lang="da-DK" dirty="0"/>
          </a:p>
          <a:p>
            <a:pPr marL="0" indent="0">
              <a:buNone/>
            </a:pPr>
            <a:r>
              <a:rPr lang="da-DK" i="1" dirty="0"/>
              <a:t>Ved: Berit Helene Vangborg, Arbejdsmiljørådgiver, HR Forretningsudvikling, Banedanmark</a:t>
            </a:r>
          </a:p>
          <a:p>
            <a:pPr marL="0" indent="0">
              <a:buNone/>
            </a:pPr>
            <a:endParaRPr lang="da-DK" dirty="0"/>
          </a:p>
        </p:txBody>
      </p:sp>
      <p:pic>
        <p:nvPicPr>
          <p:cNvPr id="4" name="Billede 3">
            <a:extLst>
              <a:ext uri="{FF2B5EF4-FFF2-40B4-BE49-F238E27FC236}">
                <a16:creationId xmlns:a16="http://schemas.microsoft.com/office/drawing/2014/main" id="{9662C016-8A0A-4CC3-9287-D508D4EA7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1222562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lgn="ctr">
              <a:buNone/>
            </a:pPr>
            <a:r>
              <a:rPr lang="da-DK" sz="2400" b="1" dirty="0"/>
              <a:t>Mulighed for netværk til kl. 18.30</a:t>
            </a:r>
            <a:endParaRPr lang="da-DK" sz="2400" dirty="0"/>
          </a:p>
          <a:p>
            <a:endParaRPr lang="da-DK" dirty="0"/>
          </a:p>
        </p:txBody>
      </p:sp>
    </p:spTree>
    <p:extLst>
      <p:ext uri="{BB962C8B-B14F-4D97-AF65-F5344CB8AC3E}">
        <p14:creationId xmlns:p14="http://schemas.microsoft.com/office/powerpoint/2010/main" val="180782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normAutofit/>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Ændret praksis ved tildeling af godkendelser til at levere jernbanesikkerhedsmæssige ydelser til Banedanmark og administrative forlængelser</a:t>
            </a:r>
            <a:endParaRPr lang="da-DK" dirty="0"/>
          </a:p>
          <a:p>
            <a:pPr marL="0" indent="0">
              <a:buNone/>
            </a:pPr>
            <a:endParaRPr lang="da-DK" dirty="0"/>
          </a:p>
          <a:p>
            <a:pPr marL="0" indent="0">
              <a:buNone/>
            </a:pPr>
            <a:r>
              <a:rPr lang="da-DK" i="1" dirty="0"/>
              <a:t>Ved: Allan Weirgang Larsen, Lead auditor, Kvalitet &amp; Sikkerhed, Banedanmark</a:t>
            </a:r>
          </a:p>
          <a:p>
            <a:endParaRPr lang="da-DK" dirty="0"/>
          </a:p>
        </p:txBody>
      </p:sp>
      <p:pic>
        <p:nvPicPr>
          <p:cNvPr id="5" name="Billede 4">
            <a:extLst>
              <a:ext uri="{FF2B5EF4-FFF2-40B4-BE49-F238E27FC236}">
                <a16:creationId xmlns:a16="http://schemas.microsoft.com/office/drawing/2014/main" id="{90DEFD03-3552-4ED7-9F0F-A708A3F0B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385299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1"/>
            <a:ext cx="6564355" cy="551756"/>
          </a:xfrm>
        </p:spPr>
        <p:txBody>
          <a:bodyPr/>
          <a:lstStyle/>
          <a:p>
            <a:r>
              <a:rPr lang="da-DK" dirty="0">
                <a:solidFill>
                  <a:srgbClr val="000000"/>
                </a:solidFill>
                <a:latin typeface="Verdana"/>
              </a:rPr>
              <a:t>Ansøgningsprocessen</a:t>
            </a:r>
            <a:endParaRPr lang="da-DK" dirty="0">
              <a:ea typeface="Verdana"/>
              <a:cs typeface="Verdana"/>
            </a:endParaRPr>
          </a:p>
        </p:txBody>
      </p:sp>
      <p:pic>
        <p:nvPicPr>
          <p:cNvPr id="3" name="Billede 2">
            <a:extLst>
              <a:ext uri="{FF2B5EF4-FFF2-40B4-BE49-F238E27FC236}">
                <a16:creationId xmlns:a16="http://schemas.microsoft.com/office/drawing/2014/main" id="{9493E06D-4285-435F-9F47-5F2F43D31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0985" y="606628"/>
            <a:ext cx="2954288" cy="1104407"/>
          </a:xfrm>
          <a:prstGeom prst="rect">
            <a:avLst/>
          </a:prstGeom>
        </p:spPr>
      </p:pic>
    </p:spTree>
    <p:extLst>
      <p:ext uri="{BB962C8B-B14F-4D97-AF65-F5344CB8AC3E}">
        <p14:creationId xmlns:p14="http://schemas.microsoft.com/office/powerpoint/2010/main" val="357194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a:hlinkClick r:id="rId3"/>
            <a:extLst>
              <a:ext uri="{FF2B5EF4-FFF2-40B4-BE49-F238E27FC236}">
                <a16:creationId xmlns:a16="http://schemas.microsoft.com/office/drawing/2014/main" id="{4EBCC743-407C-41AF-8C31-4B9760A9661F}"/>
              </a:ext>
            </a:extLst>
          </p:cNvPr>
          <p:cNvPicPr>
            <a:picLocks noChangeAspect="1"/>
          </p:cNvPicPr>
          <p:nvPr/>
        </p:nvPicPr>
        <p:blipFill rotWithShape="1">
          <a:blip r:embed="rId4"/>
          <a:srcRect t="7292"/>
          <a:stretch/>
        </p:blipFill>
        <p:spPr>
          <a:xfrm>
            <a:off x="251520" y="188640"/>
            <a:ext cx="8238437" cy="5544616"/>
          </a:xfrm>
          <a:prstGeom prst="rect">
            <a:avLst/>
          </a:prstGeom>
        </p:spPr>
      </p:pic>
    </p:spTree>
    <p:extLst>
      <p:ext uri="{BB962C8B-B14F-4D97-AF65-F5344CB8AC3E}">
        <p14:creationId xmlns:p14="http://schemas.microsoft.com/office/powerpoint/2010/main" val="118193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i="0" u="none" strike="noStrike" dirty="0">
                <a:solidFill>
                  <a:srgbClr val="000000"/>
                </a:solidFill>
                <a:latin typeface="Verdana"/>
              </a:rPr>
              <a:t>Ændret praksis </a:t>
            </a:r>
            <a:br>
              <a:rPr lang="da-DK" i="0" u="none" strike="noStrike" dirty="0">
                <a:solidFill>
                  <a:srgbClr val="000000"/>
                </a:solidFill>
                <a:latin typeface="Verdana"/>
              </a:rPr>
            </a:br>
            <a:r>
              <a:rPr lang="da-DK" sz="1534" dirty="0">
                <a:solidFill>
                  <a:srgbClr val="000000"/>
                </a:solidFill>
                <a:latin typeface="Verdana"/>
              </a:rPr>
              <a:t>- Gyldighedsperiode for godkendelse</a:t>
            </a:r>
            <a:endParaRPr lang="da-DK" sz="1534" dirty="0">
              <a:ea typeface="Verdana"/>
              <a:cs typeface="Verdana"/>
            </a:endParaRPr>
          </a:p>
        </p:txBody>
      </p:sp>
      <p:sp>
        <p:nvSpPr>
          <p:cNvPr id="3" name="Pladsholder til indhold 2">
            <a:extLst>
              <a:ext uri="{FF2B5EF4-FFF2-40B4-BE49-F238E27FC236}">
                <a16:creationId xmlns:a16="http://schemas.microsoft.com/office/drawing/2014/main" id="{DEA96D16-4C7A-4F1F-9475-D52BA45A4EA1}"/>
              </a:ext>
            </a:extLst>
          </p:cNvPr>
          <p:cNvSpPr>
            <a:spLocks noGrp="1"/>
          </p:cNvSpPr>
          <p:nvPr>
            <p:ph idx="1"/>
          </p:nvPr>
        </p:nvSpPr>
        <p:spPr>
          <a:xfrm>
            <a:off x="1289824" y="3117690"/>
            <a:ext cx="6927411" cy="2363333"/>
          </a:xfrm>
        </p:spPr>
        <p:txBody>
          <a:bodyPr vert="horz" lIns="77913" tIns="38957" rIns="77913" bIns="38957" rtlCol="0" anchor="t">
            <a:normAutofit fontScale="62500" lnSpcReduction="20000"/>
          </a:bodyPr>
          <a:lstStyle/>
          <a:p>
            <a:pPr marL="0" indent="0">
              <a:buNone/>
            </a:pPr>
            <a:r>
              <a:rPr lang="da-DK" u="sng" dirty="0">
                <a:ea typeface="Verdana"/>
                <a:cs typeface="Verdana"/>
              </a:rPr>
              <a:t>Entreprenøren skal sikre følgende:</a:t>
            </a:r>
          </a:p>
          <a:p>
            <a:pPr marL="0" indent="0">
              <a:buNone/>
            </a:pPr>
            <a:endParaRPr lang="da-DK" sz="511" dirty="0">
              <a:ea typeface="Verdana"/>
              <a:cs typeface="Verdana"/>
            </a:endParaRPr>
          </a:p>
          <a:p>
            <a:pPr>
              <a:buFont typeface="Courier New" panose="02070309020205020404" pitchFamily="49" charset="0"/>
              <a:buChar char="o"/>
            </a:pPr>
            <a:r>
              <a:rPr lang="da-DK" b="1" dirty="0">
                <a:ea typeface="Verdana"/>
                <a:cs typeface="Verdana"/>
              </a:rPr>
              <a:t>Faste rutiner </a:t>
            </a:r>
            <a:r>
              <a:rPr lang="da-DK" dirty="0">
                <a:ea typeface="Verdana"/>
                <a:cs typeface="Verdana"/>
              </a:rPr>
              <a:t>for løbende at holde </a:t>
            </a:r>
            <a:r>
              <a:rPr lang="da-DK" b="1" dirty="0">
                <a:ea typeface="Verdana"/>
                <a:cs typeface="Verdana"/>
              </a:rPr>
              <a:t>Sikkerhedsledelsessystemet opdateret </a:t>
            </a:r>
          </a:p>
          <a:p>
            <a:pPr>
              <a:buFont typeface="Courier New" panose="02070309020205020404" pitchFamily="49" charset="0"/>
              <a:buChar char="o"/>
            </a:pPr>
            <a:endParaRPr lang="da-DK" sz="511" b="1" dirty="0">
              <a:ea typeface="Verdana"/>
              <a:cs typeface="Verdana"/>
            </a:endParaRPr>
          </a:p>
          <a:p>
            <a:pPr>
              <a:buFont typeface="Courier New" panose="02070309020205020404" pitchFamily="49" charset="0"/>
              <a:buChar char="o"/>
            </a:pPr>
            <a:r>
              <a:rPr lang="da-DK" b="1" dirty="0">
                <a:ea typeface="Verdana"/>
                <a:cs typeface="Verdana"/>
              </a:rPr>
              <a:t>Send senest 4 uger før udløb </a:t>
            </a:r>
            <a:r>
              <a:rPr lang="da-DK" dirty="0">
                <a:ea typeface="Verdana"/>
                <a:cs typeface="Verdana"/>
              </a:rPr>
              <a:t>af gældende godkendelsesbevis udfyldt ansøgningsskema og relevant dokumentation til Banedanmark </a:t>
            </a:r>
          </a:p>
          <a:p>
            <a:pPr marL="0" indent="0">
              <a:buNone/>
            </a:pPr>
            <a:endParaRPr lang="da-DK" sz="511" dirty="0">
              <a:ea typeface="Verdana"/>
              <a:cs typeface="Verdana"/>
            </a:endParaRPr>
          </a:p>
          <a:p>
            <a:pPr>
              <a:buFont typeface="Courier New" panose="02070309020205020404" pitchFamily="49" charset="0"/>
              <a:buChar char="o"/>
            </a:pPr>
            <a:r>
              <a:rPr lang="da-DK" b="1" dirty="0">
                <a:ea typeface="Verdana"/>
                <a:cs typeface="Verdana"/>
              </a:rPr>
              <a:t>Dokumentation SKAL være opdateret </a:t>
            </a:r>
            <a:r>
              <a:rPr lang="da-DK" dirty="0">
                <a:ea typeface="Verdana"/>
                <a:cs typeface="Verdana"/>
              </a:rPr>
              <a:t>og matche kravene i gældende retningslinjer </a:t>
            </a:r>
          </a:p>
          <a:p>
            <a:pPr marL="0" indent="0">
              <a:buNone/>
            </a:pPr>
            <a:endParaRPr lang="da-DK" sz="596" dirty="0">
              <a:ea typeface="Verdana"/>
              <a:cs typeface="Verdana"/>
            </a:endParaRPr>
          </a:p>
          <a:p>
            <a:pPr>
              <a:buFont typeface="Courier New" panose="02070309020205020404" pitchFamily="49" charset="0"/>
              <a:buChar char="o"/>
            </a:pPr>
            <a:r>
              <a:rPr lang="da-DK" dirty="0">
                <a:ea typeface="Verdana"/>
                <a:cs typeface="Verdana"/>
              </a:rPr>
              <a:t>Brug den gældende </a:t>
            </a:r>
            <a:r>
              <a:rPr lang="da-DK" b="1" dirty="0">
                <a:ea typeface="Verdana"/>
                <a:cs typeface="Verdana"/>
              </a:rPr>
              <a:t>læsevejledning</a:t>
            </a:r>
            <a:r>
              <a:rPr lang="da-DK" dirty="0">
                <a:ea typeface="Verdana"/>
                <a:cs typeface="Verdana"/>
              </a:rPr>
              <a:t> </a:t>
            </a:r>
            <a:r>
              <a:rPr lang="da-DK" i="1" dirty="0">
                <a:ea typeface="Verdana"/>
                <a:cs typeface="Verdana"/>
              </a:rPr>
              <a:t>- Gerne slavisk, da det sikre det bedste resultat!</a:t>
            </a: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5"/>
            <a:ext cx="6927411" cy="1243292"/>
          </a:xfrm>
          <a:prstGeom prst="rect">
            <a:avLst/>
          </a:prstGeom>
        </p:spPr>
        <p:txBody>
          <a:bodyPr vert="horz" lIns="77913" tIns="38957" rIns="77913" bIns="38957" rtlCol="0" anchor="t">
            <a:normAutofit fontScale="70000" lnSpcReduction="20000"/>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619" dirty="0">
                <a:ea typeface="Verdana"/>
                <a:cs typeface="Verdana"/>
              </a:rPr>
              <a:t>Relevant for alle der har søgt eller vil søge om at blive godkendt efter de gældende retningslinjer – </a:t>
            </a:r>
            <a:r>
              <a:rPr lang="da-DK" sz="1619" b="1" dirty="0">
                <a:ea typeface="Verdana"/>
                <a:cs typeface="Verdana"/>
              </a:rPr>
              <a:t>version 2 eller nyere versioner</a:t>
            </a:r>
          </a:p>
          <a:p>
            <a:pPr marL="0" indent="0">
              <a:buNone/>
            </a:pPr>
            <a:endParaRPr lang="da-DK" sz="1619" dirty="0">
              <a:ea typeface="Verdana"/>
              <a:cs typeface="Verdana"/>
            </a:endParaRPr>
          </a:p>
          <a:p>
            <a:pPr marL="0" indent="0">
              <a:buNone/>
            </a:pPr>
            <a:r>
              <a:rPr lang="da-DK" sz="2727" dirty="0">
                <a:ea typeface="Verdana"/>
                <a:cs typeface="Verdana"/>
              </a:rPr>
              <a:t>Forlænger gyldighedsperiode fra </a:t>
            </a:r>
            <a:r>
              <a:rPr lang="da-DK" sz="2727" dirty="0">
                <a:solidFill>
                  <a:srgbClr val="0070C0"/>
                </a:solidFill>
                <a:ea typeface="Verdana"/>
                <a:cs typeface="Verdana"/>
              </a:rPr>
              <a:t>12</a:t>
            </a:r>
            <a:r>
              <a:rPr lang="da-DK" sz="2727" dirty="0">
                <a:ea typeface="Verdana"/>
                <a:cs typeface="Verdana"/>
              </a:rPr>
              <a:t> til </a:t>
            </a:r>
            <a:r>
              <a:rPr lang="da-DK" sz="2727" dirty="0">
                <a:solidFill>
                  <a:srgbClr val="0070C0"/>
                </a:solidFill>
                <a:ea typeface="Verdana"/>
                <a:cs typeface="Verdana"/>
              </a:rPr>
              <a:t>36</a:t>
            </a:r>
            <a:r>
              <a:rPr lang="da-DK" sz="2727" dirty="0">
                <a:ea typeface="Verdana"/>
                <a:cs typeface="Verdana"/>
              </a:rPr>
              <a:t> måneder</a:t>
            </a:r>
          </a:p>
        </p:txBody>
      </p:sp>
      <p:pic>
        <p:nvPicPr>
          <p:cNvPr id="6" name="Billede 5">
            <a:extLst>
              <a:ext uri="{FF2B5EF4-FFF2-40B4-BE49-F238E27FC236}">
                <a16:creationId xmlns:a16="http://schemas.microsoft.com/office/drawing/2014/main" id="{C4B671F2-6155-41E3-8CD1-9B3B3A44B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313" y="628358"/>
            <a:ext cx="2255499" cy="1179672"/>
          </a:xfrm>
          <a:prstGeom prst="rect">
            <a:avLst/>
          </a:prstGeom>
        </p:spPr>
      </p:pic>
    </p:spTree>
    <p:extLst>
      <p:ext uri="{BB962C8B-B14F-4D97-AF65-F5344CB8AC3E}">
        <p14:creationId xmlns:p14="http://schemas.microsoft.com/office/powerpoint/2010/main" val="341117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i="0" u="none" strike="noStrike" dirty="0">
                <a:solidFill>
                  <a:srgbClr val="000000"/>
                </a:solidFill>
                <a:latin typeface="Verdana"/>
              </a:rPr>
              <a:t>Ændret praksis </a:t>
            </a:r>
            <a:br>
              <a:rPr lang="da-DK" i="0" u="none" strike="noStrike" dirty="0">
                <a:solidFill>
                  <a:srgbClr val="000000"/>
                </a:solidFill>
                <a:latin typeface="Verdana"/>
              </a:rPr>
            </a:br>
            <a:r>
              <a:rPr lang="da-DK" sz="1534" dirty="0">
                <a:solidFill>
                  <a:srgbClr val="000000"/>
                </a:solidFill>
                <a:latin typeface="Verdana"/>
              </a:rPr>
              <a:t>- Gyldighedsperiode for godkendelse forlænget til </a:t>
            </a:r>
            <a:r>
              <a:rPr lang="da-DK" sz="1534" dirty="0">
                <a:solidFill>
                  <a:srgbClr val="0070C0"/>
                </a:solidFill>
                <a:latin typeface="Verdana"/>
              </a:rPr>
              <a:t>36</a:t>
            </a:r>
            <a:r>
              <a:rPr lang="da-DK" sz="1534" dirty="0">
                <a:solidFill>
                  <a:srgbClr val="000000"/>
                </a:solidFill>
                <a:latin typeface="Verdana"/>
              </a:rPr>
              <a:t> måneder</a:t>
            </a:r>
            <a:endParaRPr lang="da-DK" sz="1534" dirty="0">
              <a:ea typeface="Verdana"/>
              <a:cs typeface="Verdana"/>
            </a:endParaRPr>
          </a:p>
        </p:txBody>
      </p:sp>
      <p:sp>
        <p:nvSpPr>
          <p:cNvPr id="6" name="Rektangel: afrundede hjørner 5">
            <a:extLst>
              <a:ext uri="{FF2B5EF4-FFF2-40B4-BE49-F238E27FC236}">
                <a16:creationId xmlns:a16="http://schemas.microsoft.com/office/drawing/2014/main" id="{7EE1B9DA-0F2E-4ABF-A8AA-77E9B1B57910}"/>
              </a:ext>
            </a:extLst>
          </p:cNvPr>
          <p:cNvSpPr/>
          <p:nvPr/>
        </p:nvSpPr>
        <p:spPr>
          <a:xfrm>
            <a:off x="1441914" y="1908898"/>
            <a:ext cx="6368572" cy="3318452"/>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193" u="sng" dirty="0">
                <a:solidFill>
                  <a:schemeClr val="tx1"/>
                </a:solidFill>
              </a:rPr>
              <a:t>Entreprenører der tidligere er godkendt efter version 1</a:t>
            </a:r>
          </a:p>
          <a:p>
            <a:pPr algn="ctr"/>
            <a:endParaRPr lang="da-DK" sz="1023" dirty="0">
              <a:solidFill>
                <a:schemeClr val="tx1"/>
              </a:solidFill>
            </a:endParaRPr>
          </a:p>
          <a:p>
            <a:pPr marL="146094" indent="-146094">
              <a:buFont typeface="Arial" panose="020B0604020202020204" pitchFamily="34" charset="0"/>
              <a:buChar char="•"/>
            </a:pPr>
            <a:r>
              <a:rPr lang="da-DK" sz="1023" dirty="0">
                <a:solidFill>
                  <a:schemeClr val="tx1"/>
                </a:solidFill>
              </a:rPr>
              <a:t>Banedanmark sagsbehandler jf. det tidligere illustrerede flow </a:t>
            </a:r>
            <a:endParaRPr lang="da-DK" sz="1534" dirty="0">
              <a:solidFill>
                <a:schemeClr val="tx1"/>
              </a:solidFill>
            </a:endParaRPr>
          </a:p>
        </p:txBody>
      </p:sp>
    </p:spTree>
    <p:extLst>
      <p:ext uri="{BB962C8B-B14F-4D97-AF65-F5344CB8AC3E}">
        <p14:creationId xmlns:p14="http://schemas.microsoft.com/office/powerpoint/2010/main" val="58658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2157</TotalTime>
  <Words>3386</Words>
  <Application>Microsoft Office PowerPoint</Application>
  <PresentationFormat>Skærmshow (4:3)</PresentationFormat>
  <Paragraphs>548</Paragraphs>
  <Slides>49</Slides>
  <Notes>35</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49</vt:i4>
      </vt:variant>
    </vt:vector>
  </HeadingPairs>
  <TitlesOfParts>
    <vt:vector size="57" baseType="lpstr">
      <vt:lpstr>MS PGothic</vt:lpstr>
      <vt:lpstr>Agfa Rotis Sans Serif</vt:lpstr>
      <vt:lpstr>Arial</vt:lpstr>
      <vt:lpstr>Calibri</vt:lpstr>
      <vt:lpstr>Courier New</vt:lpstr>
      <vt:lpstr>Verdana</vt:lpstr>
      <vt:lpstr>Wingdings</vt:lpstr>
      <vt:lpstr>Designskabelon</vt:lpstr>
      <vt:lpstr>Entreprenørmøde i Fredericia</vt:lpstr>
      <vt:lpstr> </vt:lpstr>
      <vt:lpstr>Temaet for entreprenørmødet</vt:lpstr>
      <vt:lpstr>Dagsorden</vt:lpstr>
      <vt:lpstr> </vt:lpstr>
      <vt:lpstr>Ansøgningsprocessen</vt:lpstr>
      <vt:lpstr>PowerPoint-præsentation</vt:lpstr>
      <vt:lpstr>Ændret praksis  - Gyldighedsperiode for godkendelse</vt:lpstr>
      <vt:lpstr>Ændret praksis  - Gyldighedsperiode for godkendelse forlænget til 36 måneder</vt:lpstr>
      <vt:lpstr>Ændret praksis  - Gyldighedsperiode for godkendelse forlænget til 36 måneder</vt:lpstr>
      <vt:lpstr>Ændret praksis  - Administrative forlængelser</vt:lpstr>
      <vt:lpstr>Præcisering af praksis i øvrigt - Entreprenørens reaktion på Banedanmarks tilbagemeldinger</vt:lpstr>
      <vt:lpstr>Vigtig reminder i øvrigt - Pligt til at orientere Banedanmark om ændringer jf. 3.4 </vt:lpstr>
      <vt:lpstr>Opsamling og spørgsmål</vt:lpstr>
      <vt:lpstr> </vt:lpstr>
      <vt:lpstr>Påtænkte opdateringer  - Retningslinjerne version 2.3 </vt:lpstr>
      <vt:lpstr>Påtænkte opdateringer  - Retningslinjerne version 2.3</vt:lpstr>
      <vt:lpstr>Påtænkte opdateringer - Retningslinjerne version 2.3</vt:lpstr>
      <vt:lpstr>Påtænkte opdateringer - Læsevejledning version 2.1  </vt:lpstr>
      <vt:lpstr>Påtænkte opdateringer - Andre centrale dokumenter </vt:lpstr>
      <vt:lpstr>Fremtidig opdatering  - Retningslinjerne version 2.4 </vt:lpstr>
      <vt:lpstr>Opsamling og spørgsmål</vt:lpstr>
      <vt:lpstr> </vt:lpstr>
      <vt:lpstr>PowerPoint-præsentation</vt:lpstr>
      <vt:lpstr>Banedanmark audit</vt:lpstr>
      <vt:lpstr>Udvælgelse</vt:lpstr>
      <vt:lpstr>Udførelse af audit</vt:lpstr>
      <vt:lpstr>Observationer</vt:lpstr>
      <vt:lpstr>Afhjælpende og korrigerende handlinger</vt:lpstr>
      <vt:lpstr>Hvorfor løse problemer systematisk?</vt:lpstr>
      <vt:lpstr>Hvis der ikke bliver svaret …..</vt:lpstr>
      <vt:lpstr>Spørgsmål</vt:lpstr>
      <vt:lpstr> </vt:lpstr>
      <vt:lpstr>Dagsorden</vt:lpstr>
      <vt:lpstr>Hvorfor CSM Risikoledelse?</vt:lpstr>
      <vt:lpstr>Sikkerhedsbærende dokumentation</vt:lpstr>
      <vt:lpstr>Entreprenørens rolle i risikostyringsprocessen</vt:lpstr>
      <vt:lpstr>Dokumentation for ibrugtagning</vt:lpstr>
      <vt:lpstr>Entreprenørkrav i forbindelse med ibrugtagning</vt:lpstr>
      <vt:lpstr>Aftal klare kommunikationsveje</vt:lpstr>
      <vt:lpstr>Værd at huske </vt:lpstr>
      <vt:lpstr>Projektspecifik farelog</vt:lpstr>
      <vt:lpstr> </vt:lpstr>
      <vt:lpstr> </vt:lpstr>
      <vt:lpstr>PowerPoint-præsentation</vt:lpstr>
      <vt:lpstr>PowerPoint-præsentation</vt:lpstr>
      <vt:lpstr>PowerPoint-præsentation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Entreprenører på eget sikkerhedscertifikat</dc:title>
  <dc:creator>Rikke Lund Pedersen (RLUP)</dc:creator>
  <cp:lastModifiedBy>Sofie Sangeeta Friis Barslund (SSFB)</cp:lastModifiedBy>
  <cp:revision>149</cp:revision>
  <cp:lastPrinted>2018-01-14T10:46:13Z</cp:lastPrinted>
  <dcterms:created xsi:type="dcterms:W3CDTF">2018-01-12T11:10:35Z</dcterms:created>
  <dcterms:modified xsi:type="dcterms:W3CDTF">2018-11-29T09:36:54Z</dcterms:modified>
</cp:coreProperties>
</file>