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4" r:id="rId6"/>
  </p:sldMasterIdLst>
  <p:notesMasterIdLst>
    <p:notesMasterId r:id="rId14"/>
  </p:notesMasterIdLst>
  <p:handoutMasterIdLst>
    <p:handoutMasterId r:id="rId15"/>
  </p:handoutMasterIdLst>
  <p:sldIdLst>
    <p:sldId id="2097" r:id="rId7"/>
    <p:sldId id="2098" r:id="rId8"/>
    <p:sldId id="2099" r:id="rId9"/>
    <p:sldId id="2100" r:id="rId10"/>
    <p:sldId id="2101" r:id="rId11"/>
    <p:sldId id="2104" r:id="rId12"/>
    <p:sldId id="2107"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2498A7A8-5226-4910-9BF9-993FD1920801}">
          <p14:sldIdLst>
            <p14:sldId id="2097"/>
            <p14:sldId id="2098"/>
            <p14:sldId id="2099"/>
            <p14:sldId id="2100"/>
            <p14:sldId id="2101"/>
            <p14:sldId id="2104"/>
            <p14:sldId id="21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øren Stentoft Herping (SSHE)" initials="SSH(" lastIdx="4" clrIdx="0">
    <p:extLst>
      <p:ext uri="{19B8F6BF-5375-455C-9EA6-DF929625EA0E}">
        <p15:presenceInfo xmlns:p15="http://schemas.microsoft.com/office/powerpoint/2012/main" userId="S::SSHE@bane.dk::fb0c8bd9-0944-4383-a3e4-edabca4c6f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ED"/>
    <a:srgbClr val="D9FFF4"/>
    <a:srgbClr val="00FFCC"/>
    <a:srgbClr val="ADADAD"/>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98D079-1094-82C0-61A4-1A2C727D1F66}" v="25" dt="2023-01-11T08:53:29.49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llemlayout 4 - Marker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6CDA46-343E-4A18-ACEB-23D3D295384D}" type="datetimeFigureOut">
              <a:rPr lang="da-DK" smtClean="0"/>
              <a:t>11-01-2023</a:t>
            </a:fld>
            <a:endParaRPr lang="da-DK"/>
          </a:p>
        </p:txBody>
      </p:sp>
      <p:sp>
        <p:nvSpPr>
          <p:cNvPr id="4" name="Pladsholder til sidefod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92AF6E-5CEA-4581-B42F-6748A6E058DA}" type="slidenum">
              <a:rPr lang="da-DK" smtClean="0"/>
              <a:t>‹nr.›</a:t>
            </a:fld>
            <a:endParaRPr lang="da-DK"/>
          </a:p>
        </p:txBody>
      </p:sp>
    </p:spTree>
    <p:extLst>
      <p:ext uri="{BB962C8B-B14F-4D97-AF65-F5344CB8AC3E}">
        <p14:creationId xmlns:p14="http://schemas.microsoft.com/office/powerpoint/2010/main" val="745233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3F4D88-1D5B-4FCC-9562-B874470A89C3}" type="datetimeFigureOut">
              <a:rPr lang="da-DK" smtClean="0"/>
              <a:t>11-01-2023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65A7A-26CE-4C13-910E-9FFCA41ECDE7}" type="slidenum">
              <a:rPr lang="da-DK" smtClean="0"/>
              <a:t>‹nr.›</a:t>
            </a:fld>
            <a:endParaRPr lang="da-DK"/>
          </a:p>
        </p:txBody>
      </p:sp>
    </p:spTree>
    <p:extLst>
      <p:ext uri="{BB962C8B-B14F-4D97-AF65-F5344CB8AC3E}">
        <p14:creationId xmlns:p14="http://schemas.microsoft.com/office/powerpoint/2010/main" val="313379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80244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72B-0903-B747-BD8D-7033D81E3DA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50AC38E2-BDC3-6742-BDDE-AE119DB204A2}"/>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32ED1E8E-A186-B44D-A1F1-87B41DFD3E16}"/>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2D50BD9A-E14A-6449-A9FC-AB531830FFF7}"/>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ED627C87-385A-4740-BE5C-DB7DA8F34AD9}"/>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306892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71E77-C9BF-3543-853A-B4672B082D75}"/>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785037DE-1C75-AB49-9A10-B4FF6EEC7307}"/>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1E3291F4-00E4-4440-8AAC-4AF2C22BBFA2}"/>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FAE17CCA-4AF5-A446-8234-248E6E246C5A}"/>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9800E9E0-3122-974B-A2BE-71574D9004E7}"/>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715717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1CC3-2105-2949-8CA4-AD74424010F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3A266A89-A1A0-EE43-A6C6-60276C589258}"/>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9CCEE861-24E5-5A41-9A7B-53B88B8DD67B}"/>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0690ED9F-DC86-F948-8D5A-DD5C4444660E}"/>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0FC2B76A-A8B9-B44F-A907-555F8830DA03}"/>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306917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9951-3CEC-FA45-9A1C-D987BB79E31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DK"/>
          </a:p>
        </p:txBody>
      </p:sp>
      <p:sp>
        <p:nvSpPr>
          <p:cNvPr id="3" name="Text Placeholder 2">
            <a:extLst>
              <a:ext uri="{FF2B5EF4-FFF2-40B4-BE49-F238E27FC236}">
                <a16:creationId xmlns:a16="http://schemas.microsoft.com/office/drawing/2014/main" id="{DD32996E-E6D5-2B4B-B971-A3044B49B68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DE21B0-70E0-D84E-95EA-E432C608FBA2}"/>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CBC4769F-D49F-E54A-986B-45AC29AD89CF}"/>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B74A330F-3762-0A49-A4D4-9A2A2EFDDEF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64245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3E74-C278-DE48-B7BF-C6DCA17DA10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F61BF7FF-D4F0-ED4E-B406-96E4E5E25F5D}"/>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Content Placeholder 3">
            <a:extLst>
              <a:ext uri="{FF2B5EF4-FFF2-40B4-BE49-F238E27FC236}">
                <a16:creationId xmlns:a16="http://schemas.microsoft.com/office/drawing/2014/main" id="{38E99B52-C2CC-AD49-A3C0-484A232984A5}"/>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Date Placeholder 4">
            <a:extLst>
              <a:ext uri="{FF2B5EF4-FFF2-40B4-BE49-F238E27FC236}">
                <a16:creationId xmlns:a16="http://schemas.microsoft.com/office/drawing/2014/main" id="{DB009249-7787-6A46-9BDB-964A48E8053C}"/>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6" name="Footer Placeholder 5">
            <a:extLst>
              <a:ext uri="{FF2B5EF4-FFF2-40B4-BE49-F238E27FC236}">
                <a16:creationId xmlns:a16="http://schemas.microsoft.com/office/drawing/2014/main" id="{D4368B0A-9B30-C448-A987-21FDDF92D541}"/>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7" name="Slide Number Placeholder 6">
            <a:extLst>
              <a:ext uri="{FF2B5EF4-FFF2-40B4-BE49-F238E27FC236}">
                <a16:creationId xmlns:a16="http://schemas.microsoft.com/office/drawing/2014/main" id="{34C3B048-A577-0B48-AE09-2ADD0D7989C8}"/>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54184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452C-8822-2044-87CC-33E778D1BF8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168D2D12-C9A5-264F-A9E1-29C1245BFA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AC5CFA-F11B-3C4C-9C78-9EF9CB2E0CF3}"/>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Text Placeholder 4">
            <a:extLst>
              <a:ext uri="{FF2B5EF4-FFF2-40B4-BE49-F238E27FC236}">
                <a16:creationId xmlns:a16="http://schemas.microsoft.com/office/drawing/2014/main" id="{1D542A4E-19A0-D844-81D1-D54BBD194C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7941C7-FB6B-2A4E-A5C6-7F4E6024606F}"/>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Date Placeholder 6">
            <a:extLst>
              <a:ext uri="{FF2B5EF4-FFF2-40B4-BE49-F238E27FC236}">
                <a16:creationId xmlns:a16="http://schemas.microsoft.com/office/drawing/2014/main" id="{A7C979CD-26CE-A049-8645-35F57EB17F26}"/>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8" name="Footer Placeholder 7">
            <a:extLst>
              <a:ext uri="{FF2B5EF4-FFF2-40B4-BE49-F238E27FC236}">
                <a16:creationId xmlns:a16="http://schemas.microsoft.com/office/drawing/2014/main" id="{11DE2916-FD9B-F449-8D72-78BF829A46EB}"/>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9" name="Slide Number Placeholder 8">
            <a:extLst>
              <a:ext uri="{FF2B5EF4-FFF2-40B4-BE49-F238E27FC236}">
                <a16:creationId xmlns:a16="http://schemas.microsoft.com/office/drawing/2014/main" id="{437DE194-5D34-5746-A552-7A4F1C2007A4}"/>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758732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28A0-F154-9045-8E0D-97F2D4CF8E0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DK"/>
          </a:p>
        </p:txBody>
      </p:sp>
      <p:sp>
        <p:nvSpPr>
          <p:cNvPr id="3" name="Date Placeholder 2">
            <a:extLst>
              <a:ext uri="{FF2B5EF4-FFF2-40B4-BE49-F238E27FC236}">
                <a16:creationId xmlns:a16="http://schemas.microsoft.com/office/drawing/2014/main" id="{B144D93E-CF43-2645-ACE2-68DFE4D8F079}"/>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4" name="Footer Placeholder 3">
            <a:extLst>
              <a:ext uri="{FF2B5EF4-FFF2-40B4-BE49-F238E27FC236}">
                <a16:creationId xmlns:a16="http://schemas.microsoft.com/office/drawing/2014/main" id="{43BA1225-A36B-DC4C-AF8A-B94249CC0EED}"/>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5" name="Slide Number Placeholder 4">
            <a:extLst>
              <a:ext uri="{FF2B5EF4-FFF2-40B4-BE49-F238E27FC236}">
                <a16:creationId xmlns:a16="http://schemas.microsoft.com/office/drawing/2014/main" id="{6D7A5918-33A5-5E46-A64B-626F27EEF7BA}"/>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46634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089B2-6192-6241-9A77-304A9740453E}"/>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3" name="Footer Placeholder 2">
            <a:extLst>
              <a:ext uri="{FF2B5EF4-FFF2-40B4-BE49-F238E27FC236}">
                <a16:creationId xmlns:a16="http://schemas.microsoft.com/office/drawing/2014/main" id="{EC3E94C3-A6EE-B440-8945-FD5C08467EF9}"/>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4" name="Slide Number Placeholder 3">
            <a:extLst>
              <a:ext uri="{FF2B5EF4-FFF2-40B4-BE49-F238E27FC236}">
                <a16:creationId xmlns:a16="http://schemas.microsoft.com/office/drawing/2014/main" id="{99C8C09F-4359-0545-9FCB-58E729361F55}"/>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222700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06C9-8D43-3045-A8F0-2D3D275E78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DK"/>
          </a:p>
        </p:txBody>
      </p:sp>
      <p:sp>
        <p:nvSpPr>
          <p:cNvPr id="3" name="Content Placeholder 2">
            <a:extLst>
              <a:ext uri="{FF2B5EF4-FFF2-40B4-BE49-F238E27FC236}">
                <a16:creationId xmlns:a16="http://schemas.microsoft.com/office/drawing/2014/main" id="{2FE10650-13C2-AA48-879C-98DF08706E4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Text Placeholder 3">
            <a:extLst>
              <a:ext uri="{FF2B5EF4-FFF2-40B4-BE49-F238E27FC236}">
                <a16:creationId xmlns:a16="http://schemas.microsoft.com/office/drawing/2014/main" id="{F5DB6352-F912-4D45-9D3D-ED5B161C5A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9846A8-6F2C-974D-AE34-13A01AE0A546}"/>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6" name="Footer Placeholder 5">
            <a:extLst>
              <a:ext uri="{FF2B5EF4-FFF2-40B4-BE49-F238E27FC236}">
                <a16:creationId xmlns:a16="http://schemas.microsoft.com/office/drawing/2014/main" id="{5D273799-E6C9-1149-9D45-EE8FD0AA24C8}"/>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7" name="Slide Number Placeholder 6">
            <a:extLst>
              <a:ext uri="{FF2B5EF4-FFF2-40B4-BE49-F238E27FC236}">
                <a16:creationId xmlns:a16="http://schemas.microsoft.com/office/drawing/2014/main" id="{5689839E-8CB0-A84C-911F-561125612ED7}"/>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328405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8F66-7EE1-7142-A9FB-6142630323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DK"/>
          </a:p>
        </p:txBody>
      </p:sp>
      <p:sp>
        <p:nvSpPr>
          <p:cNvPr id="3" name="Picture Placeholder 2">
            <a:extLst>
              <a:ext uri="{FF2B5EF4-FFF2-40B4-BE49-F238E27FC236}">
                <a16:creationId xmlns:a16="http://schemas.microsoft.com/office/drawing/2014/main" id="{D281F99B-8749-B847-B568-87F1F923645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88EA5EA9-162D-2343-98F5-37E2057690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D405A8-262D-294B-8513-811F553A8560}"/>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6" name="Footer Placeholder 5">
            <a:extLst>
              <a:ext uri="{FF2B5EF4-FFF2-40B4-BE49-F238E27FC236}">
                <a16:creationId xmlns:a16="http://schemas.microsoft.com/office/drawing/2014/main" id="{3D795A35-EBA6-5041-8C5B-3B12931CB259}"/>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7" name="Slide Number Placeholder 6">
            <a:extLst>
              <a:ext uri="{FF2B5EF4-FFF2-40B4-BE49-F238E27FC236}">
                <a16:creationId xmlns:a16="http://schemas.microsoft.com/office/drawing/2014/main" id="{E9E5BDF5-338F-2D41-A5CA-7B89A4E716A7}"/>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57725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44707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t billede, der indeholder udendørs, tog, græs, vand&#10;&#10;Beskrivelsen er genereret automatisk">
            <a:extLst>
              <a:ext uri="{FF2B5EF4-FFF2-40B4-BE49-F238E27FC236}">
                <a16:creationId xmlns:a16="http://schemas.microsoft.com/office/drawing/2014/main" id="{210AB030-7C02-8747-BD56-86B580892985}"/>
              </a:ext>
            </a:extLst>
          </p:cNvPr>
          <p:cNvPicPr>
            <a:picLocks noChangeAspect="1"/>
          </p:cNvPicPr>
          <p:nvPr/>
        </p:nvPicPr>
        <p:blipFill rotWithShape="1">
          <a:blip r:embed="rId2"/>
          <a:srcRect l="1871" t="18791" r="2415" b="402"/>
          <a:stretch/>
        </p:blipFill>
        <p:spPr>
          <a:xfrm>
            <a:off x="-47058" y="-17508"/>
            <a:ext cx="12286115" cy="6903748"/>
          </a:xfrm>
          <a:prstGeom prst="rect">
            <a:avLst/>
          </a:prstGeom>
        </p:spPr>
      </p:pic>
      <p:sp>
        <p:nvSpPr>
          <p:cNvPr id="11" name="TextBox 10">
            <a:extLst>
              <a:ext uri="{FF2B5EF4-FFF2-40B4-BE49-F238E27FC236}">
                <a16:creationId xmlns:a16="http://schemas.microsoft.com/office/drawing/2014/main" id="{AC0AB689-505C-1147-8081-00DC62144221}"/>
              </a:ext>
            </a:extLst>
          </p:cNvPr>
          <p:cNvSpPr txBox="1"/>
          <p:nvPr/>
        </p:nvSpPr>
        <p:spPr>
          <a:xfrm>
            <a:off x="2682833" y="2977225"/>
            <a:ext cx="6964878" cy="90354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25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7" name="TextBox 6">
            <a:extLst>
              <a:ext uri="{FF2B5EF4-FFF2-40B4-BE49-F238E27FC236}">
                <a16:creationId xmlns:a16="http://schemas.microsoft.com/office/drawing/2014/main" id="{AC18E477-9D2F-C44D-8CA4-9C8CAD5F1E47}"/>
              </a:ext>
            </a:extLst>
          </p:cNvPr>
          <p:cNvSpPr txBox="1"/>
          <p:nvPr/>
        </p:nvSpPr>
        <p:spPr>
          <a:xfrm>
            <a:off x="2648197" y="4823310"/>
            <a:ext cx="6964878" cy="81706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2000" b="0" i="1"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12" name="TextBox 11">
            <a:extLst>
              <a:ext uri="{FF2B5EF4-FFF2-40B4-BE49-F238E27FC236}">
                <a16:creationId xmlns:a16="http://schemas.microsoft.com/office/drawing/2014/main" id="{EC8FAA87-B02E-1F4E-9C69-F544CF11F72D}"/>
              </a:ext>
            </a:extLst>
          </p:cNvPr>
          <p:cNvSpPr txBox="1"/>
          <p:nvPr/>
        </p:nvSpPr>
        <p:spPr>
          <a:xfrm>
            <a:off x="2648197" y="2977224"/>
            <a:ext cx="6964878" cy="903549"/>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800" b="1" i="0" u="none" strike="noStrike" kern="1200" cap="none" spc="0" normalizeH="0" baseline="0" noProof="0">
                <a:ln>
                  <a:noFill/>
                </a:ln>
                <a:solidFill>
                  <a:prstClr val="white"/>
                </a:solidFill>
                <a:effectLst/>
                <a:uLnTx/>
                <a:uFillTx/>
                <a:latin typeface="Corbel" panose="020B0503020204020204" pitchFamily="34" charset="0"/>
                <a:ea typeface="+mn-ea"/>
                <a:cs typeface="+mn-cs"/>
              </a:rPr>
              <a:t>En attraktiv, grøn jernbane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a:ln>
                  <a:noFill/>
                </a:ln>
                <a:solidFill>
                  <a:prstClr val="white"/>
                </a:solidFill>
                <a:effectLst/>
                <a:uLnTx/>
                <a:uFillTx/>
                <a:latin typeface="Corbel" panose="020B0503020204020204" pitchFamily="34" charset="0"/>
                <a:ea typeface="+mn-ea"/>
                <a:cs typeface="+mn-cs"/>
              </a:rPr>
              <a:t>BANEDANMARKS STRATEGI</a:t>
            </a:r>
            <a:endParaRPr kumimoji="0" lang="en-DK" sz="22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38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pic>
        <p:nvPicPr>
          <p:cNvPr id="2" name="Billede 2">
            <a:extLst>
              <a:ext uri="{FF2B5EF4-FFF2-40B4-BE49-F238E27FC236}">
                <a16:creationId xmlns:a16="http://schemas.microsoft.com/office/drawing/2014/main" id="{645D83D3-8E87-7308-7DD4-C5567079401A}"/>
              </a:ext>
            </a:extLst>
          </p:cNvPr>
          <p:cNvPicPr>
            <a:picLocks noChangeAspect="1"/>
          </p:cNvPicPr>
          <p:nvPr/>
        </p:nvPicPr>
        <p:blipFill>
          <a:blip r:embed="rId3"/>
          <a:stretch>
            <a:fillRect/>
          </a:stretch>
        </p:blipFill>
        <p:spPr>
          <a:xfrm>
            <a:off x="4848755" y="444500"/>
            <a:ext cx="2409825" cy="1295400"/>
          </a:xfrm>
          <a:prstGeom prst="rect">
            <a:avLst/>
          </a:prstGeom>
        </p:spPr>
      </p:pic>
    </p:spTree>
    <p:extLst>
      <p:ext uri="{BB962C8B-B14F-4D97-AF65-F5344CB8AC3E}">
        <p14:creationId xmlns:p14="http://schemas.microsoft.com/office/powerpoint/2010/main" val="338652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0AB689-505C-1147-8081-00DC62144221}"/>
              </a:ext>
            </a:extLst>
          </p:cNvPr>
          <p:cNvSpPr txBox="1"/>
          <p:nvPr/>
        </p:nvSpPr>
        <p:spPr>
          <a:xfrm>
            <a:off x="5841948" y="1274017"/>
            <a:ext cx="8446416" cy="92935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500" b="1" i="0" u="none" strike="noStrike" kern="1200" cap="none" spc="0" normalizeH="0" baseline="0" noProof="0">
                <a:ln>
                  <a:noFill/>
                </a:ln>
                <a:solidFill>
                  <a:prstClr val="black"/>
                </a:solidFill>
                <a:effectLst/>
                <a:uLnTx/>
                <a:uFillTx/>
                <a:latin typeface="Corbel" panose="020B0503020204020204" pitchFamily="34" charset="0"/>
                <a:ea typeface="+mn-ea"/>
                <a:cs typeface="+mn-cs"/>
              </a:rPr>
              <a:t>På vej mod fremtidens attraktive,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500" b="1" i="0" u="none" strike="noStrike" kern="1200" cap="none" spc="0" normalizeH="0" baseline="0" noProof="0">
                <a:ln>
                  <a:noFill/>
                </a:ln>
                <a:solidFill>
                  <a:prstClr val="black"/>
                </a:solidFill>
                <a:effectLst/>
                <a:uLnTx/>
                <a:uFillTx/>
                <a:latin typeface="Corbel" panose="020B0503020204020204" pitchFamily="34" charset="0"/>
                <a:ea typeface="+mn-ea"/>
                <a:cs typeface="+mn-cs"/>
              </a:rPr>
              <a:t>grønne jernbane</a:t>
            </a:r>
            <a:endParaRPr kumimoji="0" lang="en-DK" sz="2500" b="1"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6FDDA5BE-B272-C24E-9D39-CF1A3F4A9D54}"/>
              </a:ext>
            </a:extLst>
          </p:cNvPr>
          <p:cNvSpPr txBox="1"/>
          <p:nvPr/>
        </p:nvSpPr>
        <p:spPr>
          <a:xfrm>
            <a:off x="5841948" y="2323772"/>
            <a:ext cx="5735304" cy="493059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50" b="0" i="0" u="none" strike="noStrike" kern="1200" cap="none" spc="0" normalizeH="0" baseline="0" noProof="0" err="1">
                <a:ln>
                  <a:noFill/>
                </a:ln>
                <a:solidFill>
                  <a:prstClr val="black"/>
                </a:solidFill>
                <a:effectLst/>
                <a:uLnTx/>
                <a:uFillTx/>
                <a:latin typeface="Corbel" panose="020B0503020204020204" pitchFamily="34" charset="0"/>
                <a:ea typeface="+mn-ea"/>
                <a:cs typeface="+mn-cs"/>
              </a:rPr>
              <a:t>Banedanmark</a:t>
            </a: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 skaber forudsætningen for, at hundredtusindvis af danskere hver dag kan tage toget for at komme på arbejde, på ferie eller frem til hinanden. Og for, at mange tusind tons gods kan transporteres på jernbanen.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Vi bygger en helt ny attraktiv, grøn jernbane til nye, moderne </a:t>
            </a:r>
            <a:r>
              <a:rPr kumimoji="0" lang="da-DK" sz="1550" b="0" i="0" u="none" strike="noStrike" kern="1200" cap="none" spc="0" normalizeH="0" baseline="0" noProof="0" err="1">
                <a:ln>
                  <a:noFill/>
                </a:ln>
                <a:solidFill>
                  <a:prstClr val="black"/>
                </a:solidFill>
                <a:effectLst/>
                <a:uLnTx/>
                <a:uFillTx/>
                <a:latin typeface="Corbel" panose="020B0503020204020204" pitchFamily="34" charset="0"/>
                <a:ea typeface="+mn-ea"/>
                <a:cs typeface="+mn-cs"/>
              </a:rPr>
              <a:t>eltog</a:t>
            </a: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 mens vi holder den gamle jernbane kørende. Det gør vi ved at vedligeholde og opgradere eksisterende strækninger samtidigt med, at vi f.eks. bygger en helt ny togkorridor til Europa og udruller nye signaler og elektrificerer.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Med fremtidens attraktive, grønne jernbane kan togene køre hurtigere, tættere og smartere til gavn for kunderne. Trængslen kan mindskes. Klimaet får det bedre af </a:t>
            </a:r>
            <a:r>
              <a:rPr kumimoji="0" lang="da-DK" sz="1550" b="0" i="0" u="none" strike="noStrike" kern="1200" cap="none" spc="0" normalizeH="0" baseline="0" noProof="0" err="1">
                <a:ln>
                  <a:noFill/>
                </a:ln>
                <a:solidFill>
                  <a:prstClr val="black"/>
                </a:solidFill>
                <a:effectLst/>
                <a:uLnTx/>
                <a:uFillTx/>
                <a:latin typeface="Corbel" panose="020B0503020204020204" pitchFamily="34" charset="0"/>
                <a:ea typeface="+mn-ea"/>
                <a:cs typeface="+mn-cs"/>
              </a:rPr>
              <a:t>eltog</a:t>
            </a: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 og det samme gør miljøet. Undervejs tager vi – så godt vi kan – hensyn til naturen og styrker biodiversiteten langs banen.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p:txBody>
      </p:sp>
      <p:sp>
        <p:nvSpPr>
          <p:cNvPr id="5" name="TextBox 4">
            <a:extLst>
              <a:ext uri="{FF2B5EF4-FFF2-40B4-BE49-F238E27FC236}">
                <a16:creationId xmlns:a16="http://schemas.microsoft.com/office/drawing/2014/main" id="{2A71C062-799D-E64A-9225-7CC587A7133B}"/>
              </a:ext>
            </a:extLst>
          </p:cNvPr>
          <p:cNvSpPr txBox="1"/>
          <p:nvPr/>
        </p:nvSpPr>
        <p:spPr>
          <a:xfrm>
            <a:off x="11391143" y="260777"/>
            <a:ext cx="372218" cy="215444"/>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1" i="0" u="none" strike="noStrike" kern="1200" cap="none" spc="0" normalizeH="0" baseline="0" noProof="0">
                <a:ln>
                  <a:noFill/>
                </a:ln>
                <a:solidFill>
                  <a:srgbClr val="00443F"/>
                </a:solidFill>
                <a:effectLst/>
                <a:uLnTx/>
                <a:uFillTx/>
                <a:latin typeface="Corbel"/>
                <a:ea typeface="+mn-ea"/>
                <a:cs typeface="+mn-cs"/>
              </a:rPr>
              <a:t>2/13</a:t>
            </a:r>
            <a:endParaRPr kumimoji="0" lang="en-DK" sz="800" b="0" i="0" u="none" strike="noStrike" kern="1200" cap="none" spc="0" normalizeH="0" baseline="0" noProof="0">
              <a:ln>
                <a:noFill/>
              </a:ln>
              <a:solidFill>
                <a:srgbClr val="00443F"/>
              </a:solidFill>
              <a:effectLst/>
              <a:uLnTx/>
              <a:uFillTx/>
              <a:latin typeface="Corbel" panose="020B0503020204020204" pitchFamily="34" charset="0"/>
              <a:ea typeface="+mn-ea"/>
              <a:cs typeface="+mn-cs"/>
            </a:endParaRPr>
          </a:p>
        </p:txBody>
      </p:sp>
      <p:pic>
        <p:nvPicPr>
          <p:cNvPr id="3" name="Picture 2" descr="A close up of a tree&#10;&#10;Description automatically generated">
            <a:extLst>
              <a:ext uri="{FF2B5EF4-FFF2-40B4-BE49-F238E27FC236}">
                <a16:creationId xmlns:a16="http://schemas.microsoft.com/office/drawing/2014/main" id="{3C73CFE6-466E-F747-AD8F-6BB359692056}"/>
              </a:ext>
            </a:extLst>
          </p:cNvPr>
          <p:cNvPicPr>
            <a:picLocks noChangeAspect="1"/>
          </p:cNvPicPr>
          <p:nvPr/>
        </p:nvPicPr>
        <p:blipFill rotWithShape="1">
          <a:blip r:embed="rId2"/>
          <a:srcRect l="26442" r="25515" b="4726"/>
          <a:stretch/>
        </p:blipFill>
        <p:spPr>
          <a:xfrm>
            <a:off x="0" y="0"/>
            <a:ext cx="5190565" cy="6858000"/>
          </a:xfrm>
          <a:prstGeom prst="rect">
            <a:avLst/>
          </a:prstGeom>
        </p:spPr>
      </p:pic>
      <p:sp>
        <p:nvSpPr>
          <p:cNvPr id="8" name="TextBox 7">
            <a:extLst>
              <a:ext uri="{FF2B5EF4-FFF2-40B4-BE49-F238E27FC236}">
                <a16:creationId xmlns:a16="http://schemas.microsoft.com/office/drawing/2014/main" id="{0507A898-9C73-6A47-BF15-3AC3B58BCB6C}"/>
              </a:ext>
            </a:extLst>
          </p:cNvPr>
          <p:cNvSpPr txBox="1"/>
          <p:nvPr/>
        </p:nvSpPr>
        <p:spPr>
          <a:xfrm>
            <a:off x="433448" y="249207"/>
            <a:ext cx="30064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1" i="0" u="none" strike="noStrike" kern="1200" cap="none" spc="0" normalizeH="0" baseline="0" noProof="0">
                <a:ln>
                  <a:noFill/>
                </a:ln>
                <a:solidFill>
                  <a:prstClr val="white"/>
                </a:solidFill>
                <a:effectLst/>
                <a:uLnTx/>
                <a:uFillTx/>
                <a:latin typeface="Corbel" panose="020B0503020204020204" pitchFamily="34" charset="0"/>
                <a:ea typeface="+mn-ea"/>
                <a:cs typeface="+mn-cs"/>
              </a:rPr>
              <a:t>BANEDANMARKS  </a:t>
            </a:r>
            <a:r>
              <a:rPr kumimoji="0" lang="da-DK" sz="800" b="0" i="0" u="none" strike="noStrike" kern="1200" cap="none" spc="0" normalizeH="0" baseline="0" noProof="0">
                <a:ln>
                  <a:noFill/>
                </a:ln>
                <a:solidFill>
                  <a:prstClr val="white"/>
                </a:solidFill>
                <a:effectLst/>
                <a:uLnTx/>
                <a:uFillTx/>
                <a:latin typeface="Corbel" panose="020B0503020204020204" pitchFamily="34" charset="0"/>
                <a:ea typeface="+mn-ea"/>
                <a:cs typeface="+mn-cs"/>
              </a:rPr>
              <a:t>STRATEGI: En attraktiv, grøn jernbane</a:t>
            </a:r>
            <a:endParaRPr kumimoji="0" lang="en-DK" sz="8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04831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1ED"/>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0AB689-505C-1147-8081-00DC62144221}"/>
              </a:ext>
            </a:extLst>
          </p:cNvPr>
          <p:cNvSpPr txBox="1"/>
          <p:nvPr/>
        </p:nvSpPr>
        <p:spPr>
          <a:xfrm>
            <a:off x="1364763" y="929421"/>
            <a:ext cx="10026380" cy="57637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500" b="1" i="0" u="none" strike="noStrike" kern="1200" cap="none" spc="0" normalizeH="0" baseline="0" noProof="0">
                <a:ln>
                  <a:noFill/>
                </a:ln>
                <a:solidFill>
                  <a:srgbClr val="00443F"/>
                </a:solidFill>
                <a:effectLst/>
                <a:uLnTx/>
                <a:uFillTx/>
                <a:latin typeface="Corbel" panose="020B0503020204020204" pitchFamily="34" charset="0"/>
                <a:ea typeface="+mn-ea"/>
                <a:cs typeface="+mn-cs"/>
              </a:rPr>
              <a:t>De </a:t>
            </a:r>
            <a:r>
              <a:rPr kumimoji="0" lang="da-DK" sz="2500" b="1" i="0" u="none" strike="noStrike" kern="1200" cap="none" spc="0" normalizeH="0" baseline="0" noProof="0">
                <a:ln>
                  <a:noFill/>
                </a:ln>
                <a:solidFill>
                  <a:srgbClr val="00443F"/>
                </a:solidFill>
                <a:effectLst/>
                <a:highlight>
                  <a:srgbClr val="E7F1ED"/>
                </a:highlight>
                <a:uLnTx/>
                <a:uFillTx/>
                <a:latin typeface="Corbel" panose="020B0503020204020204" pitchFamily="34" charset="0"/>
                <a:ea typeface="+mn-ea"/>
                <a:cs typeface="+mn-cs"/>
              </a:rPr>
              <a:t>fire</a:t>
            </a:r>
            <a:r>
              <a:rPr kumimoji="0" lang="da-DK" sz="2500" b="1" i="0" u="none" strike="noStrike" kern="1200" cap="none" spc="0" normalizeH="0" baseline="0" noProof="0">
                <a:ln>
                  <a:noFill/>
                </a:ln>
                <a:solidFill>
                  <a:srgbClr val="00443F"/>
                </a:solidFill>
                <a:effectLst/>
                <a:uLnTx/>
                <a:uFillTx/>
                <a:latin typeface="Corbel" panose="020B0503020204020204" pitchFamily="34" charset="0"/>
                <a:ea typeface="+mn-ea"/>
                <a:cs typeface="+mn-cs"/>
              </a:rPr>
              <a:t> vigtigste udfordringer frem mod en attraktiv, grøn jernbane </a:t>
            </a:r>
            <a:endParaRPr kumimoji="0" lang="en-DK" sz="2500" b="0" i="0" u="none" strike="noStrike" kern="1200" cap="none" spc="0" normalizeH="0" baseline="0" noProof="0">
              <a:ln>
                <a:noFill/>
              </a:ln>
              <a:solidFill>
                <a:srgbClr val="00443F"/>
              </a:solidFill>
              <a:effectLst/>
              <a:uLnTx/>
              <a:uFillTx/>
              <a:latin typeface="Corbel" panose="020B0503020204020204" pitchFamily="34" charset="0"/>
              <a:ea typeface="+mn-ea"/>
              <a:cs typeface="+mn-cs"/>
            </a:endParaRPr>
          </a:p>
        </p:txBody>
      </p:sp>
      <p:sp>
        <p:nvSpPr>
          <p:cNvPr id="15" name="TextBox 14">
            <a:extLst>
              <a:ext uri="{FF2B5EF4-FFF2-40B4-BE49-F238E27FC236}">
                <a16:creationId xmlns:a16="http://schemas.microsoft.com/office/drawing/2014/main" id="{F6C90A25-2B3D-7F49-AAE5-653C80C83B77}"/>
              </a:ext>
            </a:extLst>
          </p:cNvPr>
          <p:cNvSpPr txBox="1"/>
          <p:nvPr/>
        </p:nvSpPr>
        <p:spPr>
          <a:xfrm>
            <a:off x="2331620" y="2145043"/>
            <a:ext cx="8798496" cy="430491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500" b="0"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rPr>
              <a:t>Gammel og slidt infrastruktur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500" b="0"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500" b="0"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rPr>
              <a:t>Punktligheden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500" b="0"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500" b="0"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rPr>
              <a:t>Baneprojekter er ofte forsinkede og holder ikke budgetterne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500" b="0"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500" b="0"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rPr>
              <a:t>Vores myndighedsudøvelse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DK" sz="2500" b="0"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endParaRPr>
          </a:p>
        </p:txBody>
      </p:sp>
      <p:pic>
        <p:nvPicPr>
          <p:cNvPr id="6" name="Grafik 7" descr="Tog">
            <a:extLst>
              <a:ext uri="{FF2B5EF4-FFF2-40B4-BE49-F238E27FC236}">
                <a16:creationId xmlns:a16="http://schemas.microsoft.com/office/drawing/2014/main" id="{F77425A3-34B2-4C4D-8D06-E1465ABA2E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4763" y="2166697"/>
            <a:ext cx="660820" cy="660820"/>
          </a:xfrm>
          <a:prstGeom prst="rect">
            <a:avLst/>
          </a:prstGeom>
        </p:spPr>
      </p:pic>
      <p:pic>
        <p:nvPicPr>
          <p:cNvPr id="9" name="Grafik 11" descr="Sparegris">
            <a:extLst>
              <a:ext uri="{FF2B5EF4-FFF2-40B4-BE49-F238E27FC236}">
                <a16:creationId xmlns:a16="http://schemas.microsoft.com/office/drawing/2014/main" id="{0C604177-3CDB-9441-9056-89B5FF5CE9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1758" y="3580476"/>
            <a:ext cx="808709" cy="808709"/>
          </a:xfrm>
          <a:prstGeom prst="rect">
            <a:avLst/>
          </a:prstGeom>
        </p:spPr>
      </p:pic>
      <p:pic>
        <p:nvPicPr>
          <p:cNvPr id="10" name="Grafik 13" descr="Ur">
            <a:extLst>
              <a:ext uri="{FF2B5EF4-FFF2-40B4-BE49-F238E27FC236}">
                <a16:creationId xmlns:a16="http://schemas.microsoft.com/office/drawing/2014/main" id="{7877D534-53C1-6D4E-B281-71545F3A4B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67377" y="2947114"/>
            <a:ext cx="660820" cy="660820"/>
          </a:xfrm>
          <a:prstGeom prst="rect">
            <a:avLst/>
          </a:prstGeom>
        </p:spPr>
      </p:pic>
      <p:pic>
        <p:nvPicPr>
          <p:cNvPr id="12" name="Grafik 15" descr="Håndtryk">
            <a:extLst>
              <a:ext uri="{FF2B5EF4-FFF2-40B4-BE49-F238E27FC236}">
                <a16:creationId xmlns:a16="http://schemas.microsoft.com/office/drawing/2014/main" id="{890C26A2-F5C9-9342-A318-AC4E5EB875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2761" y="4344889"/>
            <a:ext cx="668287" cy="668287"/>
          </a:xfrm>
          <a:prstGeom prst="rect">
            <a:avLst/>
          </a:prstGeom>
        </p:spPr>
      </p:pic>
      <p:sp>
        <p:nvSpPr>
          <p:cNvPr id="13" name="TextBox 12">
            <a:extLst>
              <a:ext uri="{FF2B5EF4-FFF2-40B4-BE49-F238E27FC236}">
                <a16:creationId xmlns:a16="http://schemas.microsoft.com/office/drawing/2014/main" id="{C0E8CFB4-D511-A043-A6D3-047B5D7DC217}"/>
              </a:ext>
            </a:extLst>
          </p:cNvPr>
          <p:cNvSpPr txBox="1"/>
          <p:nvPr/>
        </p:nvSpPr>
        <p:spPr>
          <a:xfrm>
            <a:off x="11391143" y="260777"/>
            <a:ext cx="370614" cy="215444"/>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1" i="0" u="none" strike="noStrike" kern="1200" cap="none" spc="0" normalizeH="0" baseline="0" noProof="0">
                <a:ln>
                  <a:noFill/>
                </a:ln>
                <a:solidFill>
                  <a:srgbClr val="00443F"/>
                </a:solidFill>
                <a:effectLst/>
                <a:uLnTx/>
                <a:uFillTx/>
                <a:latin typeface="Corbel"/>
                <a:ea typeface="+mn-ea"/>
                <a:cs typeface="+mn-cs"/>
              </a:rPr>
              <a:t>3/13</a:t>
            </a:r>
            <a:endParaRPr kumimoji="0" lang="en-DK" sz="800" b="0" i="0" u="none" strike="noStrike" kern="1200" cap="none" spc="0" normalizeH="0" baseline="0" noProof="0">
              <a:ln>
                <a:noFill/>
              </a:ln>
              <a:solidFill>
                <a:srgbClr val="00443F"/>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290E313E-E840-2943-9A6B-5E83122C63F4}"/>
              </a:ext>
            </a:extLst>
          </p:cNvPr>
          <p:cNvSpPr txBox="1"/>
          <p:nvPr/>
        </p:nvSpPr>
        <p:spPr>
          <a:xfrm>
            <a:off x="433448" y="249207"/>
            <a:ext cx="30064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1" i="0" u="none" strike="noStrike" kern="1200" cap="none" spc="0" normalizeH="0" baseline="0" noProof="0">
                <a:ln>
                  <a:noFill/>
                </a:ln>
                <a:solidFill>
                  <a:srgbClr val="636363"/>
                </a:solidFill>
                <a:effectLst/>
                <a:uLnTx/>
                <a:uFillTx/>
                <a:latin typeface="Corbel" panose="020B0503020204020204" pitchFamily="34" charset="0"/>
                <a:ea typeface="+mn-ea"/>
                <a:cs typeface="+mn-cs"/>
              </a:rPr>
              <a:t>BANEDANMARKS  </a:t>
            </a:r>
            <a:r>
              <a:rPr kumimoji="0" lang="da-DK" sz="800" b="1" i="0" u="none" strike="noStrike" kern="1200" cap="none" spc="0" normalizeH="0" baseline="0" noProof="0">
                <a:ln>
                  <a:noFill/>
                </a:ln>
                <a:solidFill>
                  <a:srgbClr val="636363"/>
                </a:solidFill>
                <a:effectLst/>
                <a:uLnTx/>
                <a:uFillTx/>
                <a:latin typeface="Corbel" panose="020B0503020204020204" pitchFamily="34" charset="0"/>
                <a:ea typeface="+mn-ea"/>
                <a:cs typeface="+mn-cs"/>
              </a:rPr>
              <a:t>STRATEGI</a:t>
            </a:r>
            <a:r>
              <a:rPr kumimoji="0" lang="da-DK" sz="800" b="1" i="0" u="none" strike="noStrike" kern="1200" cap="none" spc="0" normalizeH="0" baseline="0" noProof="0">
                <a:ln>
                  <a:noFill/>
                </a:ln>
                <a:solidFill>
                  <a:prstClr val="white">
                    <a:lumMod val="65000"/>
                  </a:prstClr>
                </a:solidFill>
                <a:effectLst/>
                <a:uLnTx/>
                <a:uFillTx/>
                <a:latin typeface="Corbel" panose="020B0503020204020204" pitchFamily="34" charset="0"/>
                <a:ea typeface="+mn-ea"/>
                <a:cs typeface="+mn-cs"/>
              </a:rPr>
              <a:t> </a:t>
            </a:r>
            <a:r>
              <a:rPr kumimoji="0" lang="da-DK" sz="800" b="0" i="0" u="none" strike="noStrike" kern="1200" cap="none" spc="0" normalizeH="0" baseline="0" noProof="0">
                <a:ln>
                  <a:noFill/>
                </a:ln>
                <a:solidFill>
                  <a:prstClr val="white">
                    <a:lumMod val="65000"/>
                  </a:prstClr>
                </a:solidFill>
                <a:effectLst/>
                <a:uLnTx/>
                <a:uFillTx/>
                <a:latin typeface="Corbel" panose="020B0503020204020204" pitchFamily="34" charset="0"/>
                <a:ea typeface="+mn-ea"/>
                <a:cs typeface="+mn-cs"/>
              </a:rPr>
              <a:t> En attraktiv, grøn jernbane</a:t>
            </a:r>
            <a:endParaRPr kumimoji="0" lang="en-DK" sz="800" b="0" i="0" u="none" strike="noStrike" kern="1200" cap="none" spc="0" normalizeH="0" baseline="0" noProof="0">
              <a:ln>
                <a:noFill/>
              </a:ln>
              <a:solidFill>
                <a:prstClr val="white">
                  <a:lumMod val="65000"/>
                </a:prst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85165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2">
            <a:extLst>
              <a:ext uri="{FF2B5EF4-FFF2-40B4-BE49-F238E27FC236}">
                <a16:creationId xmlns:a16="http://schemas.microsoft.com/office/drawing/2014/main" id="{98D8D461-21FA-4871-AF71-0F8BF68B33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8000" y="731424"/>
            <a:ext cx="9286635" cy="9286635"/>
          </a:xfrm>
          <a:prstGeom prst="rect">
            <a:avLst/>
          </a:prstGeom>
        </p:spPr>
      </p:pic>
      <p:sp>
        <p:nvSpPr>
          <p:cNvPr id="11" name="TextBox 10">
            <a:extLst>
              <a:ext uri="{FF2B5EF4-FFF2-40B4-BE49-F238E27FC236}">
                <a16:creationId xmlns:a16="http://schemas.microsoft.com/office/drawing/2014/main" id="{AC0AB689-505C-1147-8081-00DC62144221}"/>
              </a:ext>
            </a:extLst>
          </p:cNvPr>
          <p:cNvSpPr txBox="1"/>
          <p:nvPr/>
        </p:nvSpPr>
        <p:spPr>
          <a:xfrm>
            <a:off x="730429" y="476221"/>
            <a:ext cx="9362720" cy="92935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500" b="1"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rPr>
              <a:t>Fokus på kerneleverancer: Punktlighed, projekter og ordentlighed</a:t>
            </a:r>
            <a:endParaRPr kumimoji="0" lang="en-DK" sz="2500" b="1"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6FDDA5BE-B272-C24E-9D39-CF1A3F4A9D54}"/>
              </a:ext>
            </a:extLst>
          </p:cNvPr>
          <p:cNvSpPr txBox="1"/>
          <p:nvPr/>
        </p:nvSpPr>
        <p:spPr>
          <a:xfrm>
            <a:off x="825555" y="851065"/>
            <a:ext cx="9267594" cy="5760464"/>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a:ln>
                  <a:noFill/>
                </a:ln>
                <a:solidFill>
                  <a:prstClr val="black"/>
                </a:solidFill>
                <a:effectLst/>
                <a:uLnTx/>
                <a:uFillTx/>
                <a:latin typeface="Corbel" panose="020B0503020204020204" pitchFamily="34" charset="0"/>
                <a:ea typeface="+mn-ea"/>
                <a:cs typeface="+mn-cs"/>
              </a:rPr>
              <a:t>For at levere en grøn og attraktiv jernbane skal vi have fokus på vores kerneleverancer punktlighed, projekter og ordentlighed: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5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a:ln>
                  <a:noFill/>
                </a:ln>
                <a:solidFill>
                  <a:prstClr val="black"/>
                </a:solidFill>
                <a:effectLst/>
                <a:uLnTx/>
                <a:uFillTx/>
                <a:latin typeface="Corbel" panose="020B0503020204020204" pitchFamily="34" charset="0"/>
                <a:ea typeface="+mn-ea"/>
                <a:cs typeface="+mn-cs"/>
              </a:rPr>
              <a:t>Der er rigtig mange involveret i at </a:t>
            </a:r>
            <a:r>
              <a:rPr kumimoji="0" lang="da-DK" sz="1500" b="0" i="0" u="none" strike="noStrike" kern="1200" cap="none" spc="0" normalizeH="0" baseline="0" noProof="0" err="1">
                <a:ln>
                  <a:noFill/>
                </a:ln>
                <a:solidFill>
                  <a:prstClr val="black"/>
                </a:solidFill>
                <a:effectLst/>
                <a:uLnTx/>
                <a:uFillTx/>
                <a:latin typeface="Corbel" panose="020B0503020204020204" pitchFamily="34" charset="0"/>
                <a:ea typeface="+mn-ea"/>
                <a:cs typeface="+mn-cs"/>
              </a:rPr>
              <a:t>drifte</a:t>
            </a:r>
            <a:r>
              <a:rPr kumimoji="0" lang="da-DK" sz="1500" b="0" i="0" u="none" strike="noStrike" kern="1200" cap="none" spc="0" normalizeH="0" baseline="0" noProof="0">
                <a:ln>
                  <a:noFill/>
                </a:ln>
                <a:solidFill>
                  <a:prstClr val="black"/>
                </a:solidFill>
                <a:effectLst/>
                <a:uLnTx/>
                <a:uFillTx/>
                <a:latin typeface="Corbel" panose="020B0503020204020204" pitchFamily="34" charset="0"/>
                <a:ea typeface="+mn-ea"/>
                <a:cs typeface="+mn-cs"/>
              </a:rPr>
              <a:t> og bygge jernbanen – og alle bidrager væsentligt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5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a:ln>
                  <a:noFill/>
                </a:ln>
                <a:solidFill>
                  <a:prstClr val="black"/>
                </a:solidFill>
                <a:effectLst/>
                <a:uLnTx/>
                <a:uFillTx/>
                <a:latin typeface="Corbel"/>
                <a:ea typeface="+mn-ea"/>
                <a:cs typeface="+mn-cs"/>
              </a:rPr>
              <a:t>God punktlighed afhænger også af samarbejdet mellem de forskellige enheder i Banedanmark, der f.eks. styrer togene på banen, vedligeholder den og udruller nye signalsystemer. Tilsvarende bidrager alle divisioner og stabsfunktioner i Banedanmark til vores anlægsprojekter- og programmer</a:t>
            </a:r>
            <a:r>
              <a:rPr kumimoji="0" lang="da-DK" sz="1500" b="0" i="0" u="none" strike="sngStrike" kern="1200" cap="none" spc="0" normalizeH="0" baseline="0" noProof="0">
                <a:ln>
                  <a:noFill/>
                </a:ln>
                <a:solidFill>
                  <a:prstClr val="black"/>
                </a:solidFill>
                <a:effectLst/>
                <a:uLnTx/>
                <a:uFillTx/>
                <a:latin typeface="Corbel"/>
                <a:ea typeface="+mn-ea"/>
                <a:cs typeface="+mn-cs"/>
              </a:rPr>
              <a:t> </a:t>
            </a:r>
            <a:endParaRPr kumimoji="0" lang="da-DK" sz="15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5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a:ln>
                  <a:noFill/>
                </a:ln>
                <a:solidFill>
                  <a:prstClr val="black"/>
                </a:solidFill>
                <a:effectLst/>
                <a:uLnTx/>
                <a:uFillTx/>
                <a:latin typeface="Corbel"/>
                <a:ea typeface="+mn-ea"/>
                <a:cs typeface="+mn-cs"/>
              </a:rPr>
              <a:t>Vi skal også have et godt samarbejde baseret på høj faglighed med passager- og godstogsoperatørerne, Trafikstyrelsen, entreprenører og rådgivere m. fl. og sikre god kommunikation og forvaltning ift. borgere, kommuner, jernbanens kunder og andre interessenter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500" b="0"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a:ln>
                  <a:noFill/>
                </a:ln>
                <a:solidFill>
                  <a:prstClr val="black"/>
                </a:solidFill>
                <a:effectLst/>
                <a:uLnTx/>
                <a:uFillTx/>
                <a:latin typeface="Corbel" panose="020B0503020204020204" pitchFamily="34" charset="0"/>
                <a:ea typeface="+mn-ea"/>
                <a:cs typeface="+mn-cs"/>
              </a:rPr>
              <a:t>Der er rigtig mange tandhjul, der skal passe sammen. Banens store udfordring er, at det ikke altid er lykkedes at få alle tandhjulene til at spille sammen på den bedste måde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sngStrike" kern="1200" cap="none" spc="0" normalizeH="0" baseline="0" noProof="0">
              <a:ln>
                <a:noFill/>
              </a:ln>
              <a:solidFill>
                <a:prstClr val="black"/>
              </a:solidFill>
              <a:effectLst/>
              <a:uLnTx/>
              <a:uFillTx/>
              <a:latin typeface="Corbel" panose="020B0503020204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a:ln>
                  <a:noFill/>
                </a:ln>
                <a:solidFill>
                  <a:prstClr val="black"/>
                </a:solidFill>
                <a:effectLst/>
                <a:uLnTx/>
                <a:uFillTx/>
                <a:latin typeface="Corbel"/>
                <a:ea typeface="+mn-ea"/>
                <a:cs typeface="+mn-cs"/>
              </a:rPr>
              <a:t>Vi skal forenkle, hvor vi kan, men vi skal mestre kompleksiteten og det koordinerede samarbejde internt og eksternt. For at sikre det indfører vi bl.a. sammenhængende mål- og tavlestyring i hele organisationen</a:t>
            </a:r>
            <a:r>
              <a:rPr kumimoji="0" lang="da-DK" sz="1600" b="0" i="0" u="none" strike="noStrike" kern="1200" cap="none" spc="0" normalizeH="0" baseline="0" noProof="0">
                <a:ln>
                  <a:noFill/>
                </a:ln>
                <a:solidFill>
                  <a:srgbClr val="636363"/>
                </a:solidFill>
                <a:effectLst/>
                <a:uLnTx/>
                <a:uFillTx/>
                <a:latin typeface="Noir No1" panose="020B0503040202070204" pitchFamily="34" charset="0"/>
                <a:ea typeface="+mn-ea"/>
                <a:cs typeface="+mn-cs"/>
              </a:rPr>
              <a:t> </a:t>
            </a:r>
            <a:r>
              <a:rPr kumimoji="0" lang="da-DK" sz="1500" b="0" i="0" u="none" strike="noStrike" kern="1200" cap="none" spc="0" normalizeH="0" baseline="0" noProof="0">
                <a:ln>
                  <a:noFill/>
                </a:ln>
                <a:solidFill>
                  <a:prstClr val="black"/>
                </a:solidFill>
                <a:effectLst/>
                <a:uLnTx/>
                <a:uFillTx/>
                <a:latin typeface="Corbel"/>
                <a:ea typeface="+mn-ea"/>
                <a:cs typeface="+mn-cs"/>
              </a:rPr>
              <a:t>med fokus på hele tiden at lære og gøre det bedre. Det tager tid at konsolidere og kræver god ledelse.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500" b="0" i="0" u="none" strike="noStrike" kern="1200" cap="none" spc="0" normalizeH="0" baseline="0" noProof="0">
              <a:ln>
                <a:noFill/>
              </a:ln>
              <a:solidFill>
                <a:prstClr val="black"/>
              </a:solidFill>
              <a:effectLst/>
              <a:uLnTx/>
              <a:uFillTx/>
              <a:latin typeface="Corbe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500" b="0" i="0" u="none" strike="noStrike" kern="1200" cap="none" spc="0" normalizeH="0" baseline="0" noProof="0">
                <a:ln>
                  <a:noFill/>
                </a:ln>
                <a:solidFill>
                  <a:prstClr val="black"/>
                </a:solidFill>
                <a:effectLst/>
                <a:uLnTx/>
                <a:uFillTx/>
                <a:latin typeface="Corbel"/>
                <a:ea typeface="+mn-ea"/>
                <a:cs typeface="+mn-cs"/>
              </a:rPr>
              <a:t>Vi </a:t>
            </a:r>
            <a:r>
              <a:rPr kumimoji="0" lang="da-DK" sz="1500" b="0" i="0" u="none" kern="1200" cap="none" spc="0" normalizeH="0" baseline="0" noProof="0">
                <a:ln>
                  <a:noFill/>
                </a:ln>
                <a:solidFill>
                  <a:prstClr val="black"/>
                </a:solidFill>
                <a:effectLst/>
                <a:uLnTx/>
                <a:uFillTx/>
                <a:latin typeface="Corbel"/>
                <a:ea typeface="+mn-ea"/>
                <a:cs typeface="+mn-cs"/>
              </a:rPr>
              <a:t>lægger vægt på </a:t>
            </a:r>
            <a:r>
              <a:rPr kumimoji="0" lang="da-DK" sz="1500" b="0" i="1" u="none" strike="noStrike" kern="1200" cap="none" spc="0" normalizeH="0" baseline="0" noProof="0">
                <a:ln>
                  <a:noFill/>
                </a:ln>
                <a:solidFill>
                  <a:prstClr val="black"/>
                </a:solidFill>
                <a:effectLst/>
                <a:uLnTx/>
                <a:uFillTx/>
                <a:latin typeface="Corbel"/>
                <a:ea typeface="+mn-ea"/>
                <a:cs typeface="+mn-cs"/>
              </a:rPr>
              <a:t>ordentlighed </a:t>
            </a:r>
            <a:r>
              <a:rPr kumimoji="0" lang="da-DK" sz="1500" b="0" i="0" u="none" strike="noStrike" kern="1200" cap="none" spc="0" normalizeH="0" baseline="0" noProof="0">
                <a:ln>
                  <a:noFill/>
                </a:ln>
                <a:solidFill>
                  <a:prstClr val="black"/>
                </a:solidFill>
                <a:effectLst/>
                <a:uLnTx/>
                <a:uFillTx/>
                <a:latin typeface="Corbel"/>
                <a:ea typeface="+mn-ea"/>
                <a:cs typeface="+mn-cs"/>
              </a:rPr>
              <a:t>i forhold til det samfund, vi er en del af ved at tage hensyn til klima, natur og miljø, ved at udvikle smartere løsninger for jernbanens kunder og  leverandører samt overholde regler og udøve god forvaltning</a:t>
            </a:r>
          </a:p>
        </p:txBody>
      </p:sp>
      <p:sp>
        <p:nvSpPr>
          <p:cNvPr id="5" name="TextBox 4">
            <a:extLst>
              <a:ext uri="{FF2B5EF4-FFF2-40B4-BE49-F238E27FC236}">
                <a16:creationId xmlns:a16="http://schemas.microsoft.com/office/drawing/2014/main" id="{C655D694-FCC5-3C46-B90E-476A2A5AB88E}"/>
              </a:ext>
            </a:extLst>
          </p:cNvPr>
          <p:cNvSpPr txBox="1"/>
          <p:nvPr/>
        </p:nvSpPr>
        <p:spPr>
          <a:xfrm>
            <a:off x="11391143" y="260777"/>
            <a:ext cx="375424" cy="215444"/>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1" i="0" u="none" strike="noStrike" kern="1200" cap="none" spc="0" normalizeH="0" baseline="0" noProof="0">
                <a:ln>
                  <a:noFill/>
                </a:ln>
                <a:solidFill>
                  <a:srgbClr val="00443F"/>
                </a:solidFill>
                <a:effectLst/>
                <a:uLnTx/>
                <a:uFillTx/>
                <a:latin typeface="Corbel"/>
                <a:ea typeface="+mn-ea"/>
                <a:cs typeface="+mn-cs"/>
              </a:rPr>
              <a:t>4/13</a:t>
            </a:r>
            <a:endParaRPr kumimoji="0" lang="en-DK" sz="800" b="0" i="0" u="none" strike="noStrike" kern="1200" cap="none" spc="0" normalizeH="0" baseline="0" noProof="0">
              <a:ln>
                <a:noFill/>
              </a:ln>
              <a:solidFill>
                <a:srgbClr val="00443F"/>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47038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outdoor, field, grassy&#10;&#10;Description automatically generated">
            <a:extLst>
              <a:ext uri="{FF2B5EF4-FFF2-40B4-BE49-F238E27FC236}">
                <a16:creationId xmlns:a16="http://schemas.microsoft.com/office/drawing/2014/main" id="{23A16AC8-FB63-C94C-8781-BC442C911D8D}"/>
              </a:ext>
            </a:extLst>
          </p:cNvPr>
          <p:cNvPicPr>
            <a:picLocks noChangeAspect="1"/>
          </p:cNvPicPr>
          <p:nvPr/>
        </p:nvPicPr>
        <p:blipFill rotWithShape="1">
          <a:blip r:embed="rId2"/>
          <a:srcRect l="39721" r="2220"/>
          <a:stretch/>
        </p:blipFill>
        <p:spPr>
          <a:xfrm>
            <a:off x="6223002" y="0"/>
            <a:ext cx="5968998" cy="6858000"/>
          </a:xfrm>
          <a:prstGeom prst="rect">
            <a:avLst/>
          </a:prstGeom>
        </p:spPr>
      </p:pic>
      <p:sp>
        <p:nvSpPr>
          <p:cNvPr id="11" name="TextBox 10">
            <a:extLst>
              <a:ext uri="{FF2B5EF4-FFF2-40B4-BE49-F238E27FC236}">
                <a16:creationId xmlns:a16="http://schemas.microsoft.com/office/drawing/2014/main" id="{AC0AB689-505C-1147-8081-00DC62144221}"/>
              </a:ext>
            </a:extLst>
          </p:cNvPr>
          <p:cNvSpPr txBox="1"/>
          <p:nvPr/>
        </p:nvSpPr>
        <p:spPr>
          <a:xfrm>
            <a:off x="433449" y="952162"/>
            <a:ext cx="5535551" cy="92935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500" b="1"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rPr>
              <a:t>Godt på vej</a:t>
            </a:r>
            <a:endParaRPr kumimoji="0" lang="en-DK" sz="2500" b="0" i="0" u="none" strike="noStrike" kern="1200" cap="none" spc="0" normalizeH="0" baseline="0" noProof="0">
              <a:ln>
                <a:noFill/>
              </a:ln>
              <a:solidFill>
                <a:srgbClr val="E7E6E6">
                  <a:lumMod val="25000"/>
                </a:srgbClr>
              </a:solidFill>
              <a:effectLst/>
              <a:uLnTx/>
              <a:uFillTx/>
              <a:latin typeface="Corbel" panose="020B0503020204020204" pitchFamily="34" charset="0"/>
              <a:ea typeface="+mn-ea"/>
              <a:cs typeface="+mn-cs"/>
            </a:endParaRPr>
          </a:p>
        </p:txBody>
      </p:sp>
      <p:sp>
        <p:nvSpPr>
          <p:cNvPr id="6" name="TextBox 5">
            <a:extLst>
              <a:ext uri="{FF2B5EF4-FFF2-40B4-BE49-F238E27FC236}">
                <a16:creationId xmlns:a16="http://schemas.microsoft.com/office/drawing/2014/main" id="{6FDDA5BE-B272-C24E-9D39-CF1A3F4A9D54}"/>
              </a:ext>
            </a:extLst>
          </p:cNvPr>
          <p:cNvSpPr txBox="1"/>
          <p:nvPr/>
        </p:nvSpPr>
        <p:spPr>
          <a:xfrm>
            <a:off x="433449" y="1771784"/>
            <a:ext cx="5535551" cy="4134053"/>
          </a:xfrm>
          <a:prstGeom prst="rect">
            <a:avLst/>
          </a:prstGeom>
          <a:noFill/>
        </p:spPr>
        <p:txBody>
          <a:bodyPr wrap="square" rtlCol="0">
            <a:no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da-DK" sz="1550" b="1" i="0" u="none" strike="noStrike" kern="1200" cap="none" spc="0" normalizeH="0" baseline="0" noProof="0">
                <a:ln>
                  <a:noFill/>
                </a:ln>
                <a:solidFill>
                  <a:prstClr val="black"/>
                </a:solidFill>
                <a:effectLst/>
                <a:uLnTx/>
                <a:uFillTx/>
                <a:latin typeface="Corbel" panose="020B0503020204020204" pitchFamily="34" charset="0"/>
                <a:ea typeface="+mn-ea"/>
                <a:cs typeface="+mn-cs"/>
              </a:rPr>
              <a:t>Punktlighed: </a:t>
            </a: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Vi har opbygget et godt datagrundlag og analyseapparat, f.eks. en </a:t>
            </a:r>
            <a:r>
              <a:rPr kumimoji="0" lang="da-DK" sz="1550" b="0" i="0" u="none" strike="noStrike" kern="1200" cap="none" spc="0" normalizeH="0" baseline="0" noProof="0" err="1">
                <a:ln>
                  <a:noFill/>
                </a:ln>
                <a:solidFill>
                  <a:prstClr val="black"/>
                </a:solidFill>
                <a:effectLst/>
                <a:uLnTx/>
                <a:uFillTx/>
                <a:latin typeface="Corbel" panose="020B0503020204020204" pitchFamily="34" charset="0"/>
                <a:ea typeface="+mn-ea"/>
                <a:cs typeface="+mn-cs"/>
              </a:rPr>
              <a:t>machine</a:t>
            </a: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 learning-model og en god organisering. Vi er også blevet bedre til at vedligeholde jernbanen på en klog måde. Det fører til bedre punktlighed.</a:t>
            </a:r>
          </a:p>
          <a:p>
            <a:pPr marL="0" marR="0" lvl="0" indent="0" algn="l" defTabSz="914400" rtl="0" eaLnBrk="1" fontAlgn="auto" latinLnBrk="0" hangingPunct="1">
              <a:lnSpc>
                <a:spcPct val="130000"/>
              </a:lnSpc>
              <a:spcBef>
                <a:spcPts val="0"/>
              </a:spcBef>
              <a:spcAft>
                <a:spcPts val="600"/>
              </a:spcAft>
              <a:buClrTx/>
              <a:buSzTx/>
              <a:buFontTx/>
              <a:buNone/>
              <a:tabLst/>
              <a:defRPr/>
            </a:pPr>
            <a:endParaRPr kumimoji="0" lang="da-DK" sz="1550" b="1"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30000"/>
              </a:lnSpc>
              <a:spcBef>
                <a:spcPts val="0"/>
              </a:spcBef>
              <a:spcAft>
                <a:spcPts val="600"/>
              </a:spcAft>
              <a:buClrTx/>
              <a:buSzTx/>
              <a:buFontTx/>
              <a:buNone/>
              <a:tabLst/>
              <a:defRPr/>
            </a:pPr>
            <a:r>
              <a:rPr kumimoji="0" lang="da-DK" sz="1550" b="1" i="0" u="none" strike="noStrike" kern="1200" cap="none" spc="0" normalizeH="0" baseline="0" noProof="0">
                <a:ln>
                  <a:noFill/>
                </a:ln>
                <a:solidFill>
                  <a:prstClr val="black"/>
                </a:solidFill>
                <a:effectLst/>
                <a:uLnTx/>
                <a:uFillTx/>
                <a:latin typeface="Corbel" panose="020B0503020204020204" pitchFamily="34" charset="0"/>
                <a:ea typeface="+mn-ea"/>
                <a:cs typeface="+mn-cs"/>
              </a:rPr>
              <a:t>Projekt- og programstyring:</a:t>
            </a: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 Vi har gjort fremskridt i styringen af Signalprogrammet, Elektrificeringsprogrammet og de store anlægs- og fornyelsesprojekter. </a:t>
            </a:r>
          </a:p>
          <a:p>
            <a:pPr marL="0" marR="0" lvl="0" indent="0" algn="l" defTabSz="914400" rtl="0" eaLnBrk="1" fontAlgn="auto" latinLnBrk="0" hangingPunct="1">
              <a:lnSpc>
                <a:spcPct val="130000"/>
              </a:lnSpc>
              <a:spcBef>
                <a:spcPts val="0"/>
              </a:spcBef>
              <a:spcAft>
                <a:spcPts val="600"/>
              </a:spcAft>
              <a:buClrTx/>
              <a:buSzTx/>
              <a:buFontTx/>
              <a:buNone/>
              <a:tabLst/>
              <a:defRPr/>
            </a:pPr>
            <a:endParaRPr kumimoji="0" lang="da-DK" sz="1550" b="1" i="0" u="none" strike="noStrike" kern="1200" cap="none" spc="0" normalizeH="0" baseline="0" noProof="0">
              <a:ln>
                <a:noFill/>
              </a:ln>
              <a:solidFill>
                <a:prstClr val="black"/>
              </a:solidFill>
              <a:effectLst/>
              <a:uLnTx/>
              <a:uFillTx/>
              <a:latin typeface="Corbel" panose="020B0503020204020204" pitchFamily="34" charset="0"/>
              <a:ea typeface="+mn-ea"/>
              <a:cs typeface="+mn-cs"/>
            </a:endParaRPr>
          </a:p>
          <a:p>
            <a:pPr marL="0" marR="0" lvl="0" indent="0" algn="l" defTabSz="914400" rtl="0" eaLnBrk="1" fontAlgn="auto" latinLnBrk="0" hangingPunct="1">
              <a:lnSpc>
                <a:spcPct val="130000"/>
              </a:lnSpc>
              <a:spcBef>
                <a:spcPts val="0"/>
              </a:spcBef>
              <a:spcAft>
                <a:spcPts val="600"/>
              </a:spcAft>
              <a:buClrTx/>
              <a:buSzTx/>
              <a:buFontTx/>
              <a:buNone/>
              <a:tabLst/>
              <a:defRPr/>
            </a:pPr>
            <a:r>
              <a:rPr kumimoji="0" lang="da-DK" sz="1550" b="1" i="0" u="none" strike="noStrike" kern="1200" cap="none" spc="0" normalizeH="0" baseline="0" noProof="0">
                <a:ln>
                  <a:noFill/>
                </a:ln>
                <a:solidFill>
                  <a:prstClr val="black"/>
                </a:solidFill>
                <a:effectLst/>
                <a:uLnTx/>
                <a:uFillTx/>
                <a:latin typeface="Corbel" panose="020B0503020204020204" pitchFamily="34" charset="0"/>
                <a:ea typeface="+mn-ea"/>
                <a:cs typeface="+mn-cs"/>
              </a:rPr>
              <a:t>Ordentlighed og ledelse:</a:t>
            </a: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 Vi har arbejdet på at skabe </a:t>
            </a:r>
            <a:r>
              <a:rPr kumimoji="0" lang="da-DK" sz="1550" b="0" i="0" u="none" kern="1200" cap="none" spc="0" normalizeH="0" baseline="0" noProof="0">
                <a:ln>
                  <a:noFill/>
                </a:ln>
                <a:solidFill>
                  <a:prstClr val="black"/>
                </a:solidFill>
                <a:effectLst/>
                <a:uLnTx/>
                <a:uFillTx/>
                <a:latin typeface="Corbel" panose="020B0503020204020204" pitchFamily="34" charset="0"/>
                <a:ea typeface="+mn-ea"/>
                <a:cs typeface="+mn-cs"/>
              </a:rPr>
              <a:t>e</a:t>
            </a:r>
            <a:r>
              <a:rPr kumimoji="0" lang="da-DK" sz="1550" b="0" i="0" u="none" strike="noStrike" kern="1200" cap="none" spc="0" normalizeH="0" baseline="0" noProof="0">
                <a:ln>
                  <a:noFill/>
                </a:ln>
                <a:solidFill>
                  <a:prstClr val="black"/>
                </a:solidFill>
                <a:effectLst/>
                <a:uLnTx/>
                <a:uFillTx/>
                <a:latin typeface="Corbel" panose="020B0503020204020204" pitchFamily="34" charset="0"/>
                <a:ea typeface="+mn-ea"/>
                <a:cs typeface="+mn-cs"/>
              </a:rPr>
              <a:t>n kultur og tiltag, som understøtter ordentlighed og regeloverholdelse. Der er sat fokus på god ledelse med vores nye ledelsesgrundlag</a:t>
            </a:r>
          </a:p>
        </p:txBody>
      </p:sp>
      <p:sp>
        <p:nvSpPr>
          <p:cNvPr id="12" name="TextBox 11">
            <a:extLst>
              <a:ext uri="{FF2B5EF4-FFF2-40B4-BE49-F238E27FC236}">
                <a16:creationId xmlns:a16="http://schemas.microsoft.com/office/drawing/2014/main" id="{A76ED384-BE57-2248-A28D-23EAE2E4312F}"/>
              </a:ext>
            </a:extLst>
          </p:cNvPr>
          <p:cNvSpPr txBox="1"/>
          <p:nvPr/>
        </p:nvSpPr>
        <p:spPr>
          <a:xfrm>
            <a:off x="11391143" y="260777"/>
            <a:ext cx="370614" cy="215444"/>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none" spc="0" normalizeH="0" baseline="0" noProof="0">
                <a:ln>
                  <a:noFill/>
                </a:ln>
                <a:solidFill>
                  <a:prstClr val="white"/>
                </a:solidFill>
                <a:effectLst/>
                <a:uLnTx/>
                <a:uFillTx/>
                <a:latin typeface="Corbel"/>
                <a:ea typeface="+mn-ea"/>
                <a:cs typeface="+mn-cs"/>
              </a:rPr>
              <a:t>5</a:t>
            </a:r>
            <a:r>
              <a:rPr kumimoji="0" lang="en-DK" sz="800" b="1" i="0" u="none" strike="noStrike" kern="1200" cap="none" spc="0" normalizeH="0" baseline="0" noProof="0">
                <a:ln>
                  <a:noFill/>
                </a:ln>
                <a:solidFill>
                  <a:prstClr val="white"/>
                </a:solidFill>
                <a:effectLst/>
                <a:uLnTx/>
                <a:uFillTx/>
                <a:latin typeface="Corbel"/>
                <a:ea typeface="+mn-ea"/>
                <a:cs typeface="+mn-cs"/>
              </a:rPr>
              <a:t>/13</a:t>
            </a:r>
            <a:endParaRPr kumimoji="0" lang="en-DK" sz="800" b="0" i="0" u="none" strike="noStrike" kern="1200" cap="none" spc="0" normalizeH="0" baseline="0" noProof="0">
              <a:ln>
                <a:noFill/>
              </a:ln>
              <a:solidFill>
                <a:prstClr val="white"/>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E15B0CDE-B55D-DD42-8C14-2A8AB801F09B}"/>
              </a:ext>
            </a:extLst>
          </p:cNvPr>
          <p:cNvSpPr txBox="1"/>
          <p:nvPr/>
        </p:nvSpPr>
        <p:spPr>
          <a:xfrm>
            <a:off x="433448" y="249207"/>
            <a:ext cx="30064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1" i="0" u="none" strike="noStrike" kern="1200" cap="none" spc="0" normalizeH="0" baseline="0" noProof="0">
                <a:ln>
                  <a:noFill/>
                </a:ln>
                <a:solidFill>
                  <a:srgbClr val="636363"/>
                </a:solidFill>
                <a:effectLst/>
                <a:uLnTx/>
                <a:uFillTx/>
                <a:latin typeface="Corbel" panose="020B0503020204020204" pitchFamily="34" charset="0"/>
                <a:ea typeface="+mn-ea"/>
                <a:cs typeface="+mn-cs"/>
              </a:rPr>
              <a:t>BANEDANMARKS  </a:t>
            </a:r>
            <a:r>
              <a:rPr kumimoji="0" lang="da-DK" sz="800" b="1" i="0" u="none" strike="noStrike" kern="1200" cap="none" spc="0" normalizeH="0" baseline="0" noProof="0">
                <a:ln>
                  <a:noFill/>
                </a:ln>
                <a:solidFill>
                  <a:srgbClr val="636363"/>
                </a:solidFill>
                <a:effectLst/>
                <a:uLnTx/>
                <a:uFillTx/>
                <a:latin typeface="Corbel" panose="020B0503020204020204" pitchFamily="34" charset="0"/>
                <a:ea typeface="+mn-ea"/>
                <a:cs typeface="+mn-cs"/>
              </a:rPr>
              <a:t>STRATEGI</a:t>
            </a:r>
            <a:r>
              <a:rPr kumimoji="0" lang="da-DK" sz="800" b="1" i="0" u="none" strike="noStrike" kern="1200" cap="none" spc="0" normalizeH="0" baseline="0" noProof="0">
                <a:ln>
                  <a:noFill/>
                </a:ln>
                <a:solidFill>
                  <a:prstClr val="white">
                    <a:lumMod val="65000"/>
                  </a:prstClr>
                </a:solidFill>
                <a:effectLst/>
                <a:uLnTx/>
                <a:uFillTx/>
                <a:latin typeface="Corbel" panose="020B0503020204020204" pitchFamily="34" charset="0"/>
                <a:ea typeface="+mn-ea"/>
                <a:cs typeface="+mn-cs"/>
              </a:rPr>
              <a:t> </a:t>
            </a:r>
            <a:r>
              <a:rPr kumimoji="0" lang="da-DK" sz="800" b="0" i="0" u="none" strike="noStrike" kern="1200" cap="none" spc="0" normalizeH="0" baseline="0" noProof="0">
                <a:ln>
                  <a:noFill/>
                </a:ln>
                <a:solidFill>
                  <a:prstClr val="white">
                    <a:lumMod val="65000"/>
                  </a:prstClr>
                </a:solidFill>
                <a:effectLst/>
                <a:uLnTx/>
                <a:uFillTx/>
                <a:latin typeface="Corbel" panose="020B0503020204020204" pitchFamily="34" charset="0"/>
                <a:ea typeface="+mn-ea"/>
                <a:cs typeface="+mn-cs"/>
              </a:rPr>
              <a:t> En attraktiv, grøn jernbane</a:t>
            </a:r>
            <a:endParaRPr kumimoji="0" lang="en-DK" sz="800" b="0" i="0" u="none" strike="noStrike" kern="1200" cap="none" spc="0" normalizeH="0" baseline="0" noProof="0">
              <a:ln>
                <a:noFill/>
              </a:ln>
              <a:solidFill>
                <a:prstClr val="white">
                  <a:lumMod val="65000"/>
                </a:prst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75255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0733259-08DD-2548-80FA-6CDA775DB62A}"/>
              </a:ext>
            </a:extLst>
          </p:cNvPr>
          <p:cNvSpPr/>
          <p:nvPr/>
        </p:nvSpPr>
        <p:spPr>
          <a:xfrm>
            <a:off x="4419057" y="2477384"/>
            <a:ext cx="3337179" cy="4263884"/>
          </a:xfrm>
          <a:prstGeom prst="rect">
            <a:avLst/>
          </a:prstGeom>
          <a:solidFill>
            <a:srgbClr val="004E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marL="0" marR="0" lvl="0" indent="0" algn="ctr" defTabSz="1828709" rtl="0" eaLnBrk="1" fontAlgn="auto" latinLnBrk="0" hangingPunct="1">
              <a:lnSpc>
                <a:spcPct val="90000"/>
              </a:lnSpc>
              <a:spcBef>
                <a:spcPts val="0"/>
              </a:spcBef>
              <a:spcAft>
                <a:spcPts val="0"/>
              </a:spcAft>
              <a:buClrTx/>
              <a:buSzTx/>
              <a:buFontTx/>
              <a:buNone/>
              <a:tabLst/>
              <a:defRPr/>
            </a:pPr>
            <a:endParaRPr kumimoji="0" lang="da-DK" sz="40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D0793F86-F637-F44C-84B0-D630488F6984}"/>
              </a:ext>
            </a:extLst>
          </p:cNvPr>
          <p:cNvSpPr/>
          <p:nvPr/>
        </p:nvSpPr>
        <p:spPr>
          <a:xfrm>
            <a:off x="681459" y="2457928"/>
            <a:ext cx="3391801" cy="4263884"/>
          </a:xfrm>
          <a:prstGeom prst="rect">
            <a:avLst/>
          </a:prstGeom>
          <a:solidFill>
            <a:srgbClr val="004E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marL="0" marR="0" lvl="0" indent="0" algn="ctr" defTabSz="1828709" rtl="0" eaLnBrk="1" fontAlgn="auto" latinLnBrk="0" hangingPunct="1">
              <a:lnSpc>
                <a:spcPct val="90000"/>
              </a:lnSpc>
              <a:spcBef>
                <a:spcPts val="0"/>
              </a:spcBef>
              <a:spcAft>
                <a:spcPts val="0"/>
              </a:spcAft>
              <a:buClrTx/>
              <a:buSzTx/>
              <a:buFontTx/>
              <a:buNone/>
              <a:tabLst/>
              <a:defRPr/>
            </a:pPr>
            <a:endParaRPr kumimoji="0" lang="da-DK"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3">
            <a:extLst>
              <a:ext uri="{FF2B5EF4-FFF2-40B4-BE49-F238E27FC236}">
                <a16:creationId xmlns:a16="http://schemas.microsoft.com/office/drawing/2014/main" id="{4F462ADD-DA5A-E74B-AF37-D2D0A9FA3532}"/>
              </a:ext>
            </a:extLst>
          </p:cNvPr>
          <p:cNvSpPr txBox="1">
            <a:spLocks noChangeArrowheads="1"/>
          </p:cNvSpPr>
          <p:nvPr/>
        </p:nvSpPr>
        <p:spPr bwMode="auto">
          <a:xfrm>
            <a:off x="1811190" y="2675823"/>
            <a:ext cx="1908776" cy="55685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0" marR="0" lvl="0" indent="0" algn="l" defTabSz="1828709" rtl="0" eaLnBrk="1" fontAlgn="base" latinLnBrk="0" hangingPunct="1">
              <a:lnSpc>
                <a:spcPct val="100000"/>
              </a:lnSpc>
              <a:spcBef>
                <a:spcPts val="0"/>
              </a:spcBef>
              <a:spcAft>
                <a:spcPct val="0"/>
              </a:spcAft>
              <a:buClrTx/>
              <a:buSzTx/>
              <a:buFontTx/>
              <a:buNone/>
              <a:tabLst/>
              <a:defRPr/>
            </a:pPr>
            <a:r>
              <a:rPr kumimoji="0" lang="da-DK" sz="1800" b="1" i="0" u="none" strike="noStrike" kern="1200" cap="none" spc="0" normalizeH="0" baseline="0" noProof="0">
                <a:ln>
                  <a:noFill/>
                </a:ln>
                <a:solidFill>
                  <a:prstClr val="white"/>
                </a:solidFill>
                <a:effectLst/>
                <a:uLnTx/>
                <a:uFillTx/>
                <a:latin typeface="Noir No1" panose="020B0503040202070204" pitchFamily="34" charset="0"/>
                <a:ea typeface="+mn-ea"/>
                <a:cs typeface="+mn-cs"/>
              </a:rPr>
              <a:t>PUNKTLIGHED</a:t>
            </a:r>
          </a:p>
        </p:txBody>
      </p:sp>
      <p:sp>
        <p:nvSpPr>
          <p:cNvPr id="9" name="Rectangle 3">
            <a:extLst>
              <a:ext uri="{FF2B5EF4-FFF2-40B4-BE49-F238E27FC236}">
                <a16:creationId xmlns:a16="http://schemas.microsoft.com/office/drawing/2014/main" id="{3BF9D8A9-FDD4-7E49-A429-5794EDF7D850}"/>
              </a:ext>
            </a:extLst>
          </p:cNvPr>
          <p:cNvSpPr txBox="1">
            <a:spLocks noChangeArrowheads="1"/>
          </p:cNvSpPr>
          <p:nvPr/>
        </p:nvSpPr>
        <p:spPr bwMode="auto">
          <a:xfrm>
            <a:off x="864494" y="4586269"/>
            <a:ext cx="3104391" cy="22539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5" marR="0" lvl="1" indent="0" algn="l" defTabSz="1828709" rtl="0" eaLnBrk="1" fontAlgn="base" latinLnBrk="0" hangingPunct="1">
              <a:lnSpc>
                <a:spcPct val="100000"/>
              </a:lnSpc>
              <a:spcBef>
                <a:spcPts val="0"/>
              </a:spcBef>
              <a:spcAft>
                <a:spcPct val="0"/>
              </a:spcAft>
              <a:buClrTx/>
              <a:buSzTx/>
              <a:buFontTx/>
              <a:buNone/>
              <a:tabLst/>
              <a:defRPr/>
            </a:pPr>
            <a:r>
              <a:rPr kumimoji="0" lang="da-DK" sz="1300" b="1" i="0" u="none" strike="noStrike" kern="1200" cap="none" spc="0" normalizeH="0" baseline="0" noProof="0">
                <a:ln>
                  <a:noFill/>
                </a:ln>
                <a:solidFill>
                  <a:prstClr val="white"/>
                </a:solidFill>
                <a:effectLst/>
                <a:uLnTx/>
                <a:uFillTx/>
                <a:latin typeface="Noir No1" panose="020B0503040202070204" pitchFamily="34" charset="0"/>
                <a:ea typeface="+mn-ea"/>
                <a:cs typeface="+mn-cs"/>
              </a:rPr>
              <a:t>Strategiske målsætninger</a:t>
            </a:r>
            <a:endParaRPr kumimoji="0" lang="da-DK" sz="1300" b="0" i="0" u="none" strike="noStrike" kern="1200" cap="none" spc="0" normalizeH="0" baseline="0" noProof="0">
              <a:ln>
                <a:noFill/>
              </a:ln>
              <a:solidFill>
                <a:prstClr val="black"/>
              </a:solidFill>
              <a:effectLst/>
              <a:uLnTx/>
              <a:uFillTx/>
              <a:latin typeface="Noir No1" panose="020B0503040202070204" pitchFamily="34" charset="0"/>
              <a:ea typeface="+mn-ea"/>
              <a:cs typeface="+mn-cs"/>
            </a:endParaRP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Levere på de årligt, fastsatte kundepunktlighedsmål</a:t>
            </a: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Levere robuste køreplaner</a:t>
            </a: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Levere her-og-nu samt langsigtede forbedringsinitiativer, der løser  udfordringer med punktligheden</a:t>
            </a: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Levere tilfredsstillende trafikinformation til kunderne</a:t>
            </a: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endPar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endParaRPr>
          </a:p>
        </p:txBody>
      </p:sp>
      <p:pic>
        <p:nvPicPr>
          <p:cNvPr id="10" name="Grafik 13" descr="Ur">
            <a:extLst>
              <a:ext uri="{FF2B5EF4-FFF2-40B4-BE49-F238E27FC236}">
                <a16:creationId xmlns:a16="http://schemas.microsoft.com/office/drawing/2014/main" id="{9DFE1A4B-7576-0C49-9B0E-D5CD42BFE79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70773" y="2623943"/>
            <a:ext cx="392527" cy="392527"/>
          </a:xfrm>
          <a:prstGeom prst="rect">
            <a:avLst/>
          </a:prstGeom>
        </p:spPr>
      </p:pic>
      <p:sp>
        <p:nvSpPr>
          <p:cNvPr id="12" name="Rectangle 11">
            <a:extLst>
              <a:ext uri="{FF2B5EF4-FFF2-40B4-BE49-F238E27FC236}">
                <a16:creationId xmlns:a16="http://schemas.microsoft.com/office/drawing/2014/main" id="{C0032555-ED58-B84D-A94C-3598BEAA4F2B}"/>
              </a:ext>
            </a:extLst>
          </p:cNvPr>
          <p:cNvSpPr/>
          <p:nvPr/>
        </p:nvSpPr>
        <p:spPr>
          <a:xfrm>
            <a:off x="8116607" y="2477384"/>
            <a:ext cx="3337179" cy="4263884"/>
          </a:xfrm>
          <a:prstGeom prst="rect">
            <a:avLst/>
          </a:prstGeom>
          <a:solidFill>
            <a:srgbClr val="004E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marL="0" marR="0" lvl="0" indent="0" algn="ctr" defTabSz="1828709" rtl="0" eaLnBrk="1" fontAlgn="auto" latinLnBrk="0" hangingPunct="1">
              <a:lnSpc>
                <a:spcPct val="90000"/>
              </a:lnSpc>
              <a:spcBef>
                <a:spcPts val="0"/>
              </a:spcBef>
              <a:spcAft>
                <a:spcPts val="0"/>
              </a:spcAft>
              <a:buClrTx/>
              <a:buSzTx/>
              <a:buFontTx/>
              <a:buNone/>
              <a:tabLst/>
              <a:defRPr/>
            </a:pPr>
            <a:endParaRPr kumimoji="0" lang="da-DK" sz="40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3" name="Rectangle 3">
            <a:extLst>
              <a:ext uri="{FF2B5EF4-FFF2-40B4-BE49-F238E27FC236}">
                <a16:creationId xmlns:a16="http://schemas.microsoft.com/office/drawing/2014/main" id="{453135DD-000A-2845-BC4A-F4794B884B6B}"/>
              </a:ext>
            </a:extLst>
          </p:cNvPr>
          <p:cNvSpPr txBox="1">
            <a:spLocks noChangeArrowheads="1"/>
          </p:cNvSpPr>
          <p:nvPr/>
        </p:nvSpPr>
        <p:spPr bwMode="auto">
          <a:xfrm>
            <a:off x="5723728" y="2675823"/>
            <a:ext cx="1472374" cy="43276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0" marR="0" lvl="0" indent="0" algn="l" defTabSz="1828709" rtl="0" eaLnBrk="1" fontAlgn="base" latinLnBrk="0" hangingPunct="1">
              <a:lnSpc>
                <a:spcPct val="100000"/>
              </a:lnSpc>
              <a:spcBef>
                <a:spcPts val="0"/>
              </a:spcBef>
              <a:spcAft>
                <a:spcPct val="0"/>
              </a:spcAft>
              <a:buClrTx/>
              <a:buSzTx/>
              <a:buFontTx/>
              <a:buNone/>
              <a:tabLst/>
              <a:defRPr/>
            </a:pPr>
            <a:r>
              <a:rPr kumimoji="0" lang="da-DK" sz="1800" b="1" i="0" u="none" strike="noStrike" kern="1200" cap="none" spc="0" normalizeH="0" baseline="0" noProof="0">
                <a:ln>
                  <a:noFill/>
                </a:ln>
                <a:solidFill>
                  <a:prstClr val="white"/>
                </a:solidFill>
                <a:effectLst/>
                <a:uLnTx/>
                <a:uFillTx/>
                <a:latin typeface="Noir No1" panose="020B0503040202070204" pitchFamily="34" charset="0"/>
                <a:ea typeface="+mn-ea"/>
                <a:cs typeface="+mn-cs"/>
              </a:rPr>
              <a:t>PROJEKTER</a:t>
            </a:r>
          </a:p>
        </p:txBody>
      </p:sp>
      <p:sp>
        <p:nvSpPr>
          <p:cNvPr id="16" name="Rectangle 3">
            <a:extLst>
              <a:ext uri="{FF2B5EF4-FFF2-40B4-BE49-F238E27FC236}">
                <a16:creationId xmlns:a16="http://schemas.microsoft.com/office/drawing/2014/main" id="{7C0C1635-48D4-9A45-BFAB-5D7F53B0A35C}"/>
              </a:ext>
            </a:extLst>
          </p:cNvPr>
          <p:cNvSpPr txBox="1">
            <a:spLocks noChangeArrowheads="1"/>
          </p:cNvSpPr>
          <p:nvPr/>
        </p:nvSpPr>
        <p:spPr bwMode="auto">
          <a:xfrm>
            <a:off x="4591455" y="4566751"/>
            <a:ext cx="3005847" cy="177568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5" marR="0" lvl="1" indent="0" algn="l" defTabSz="1828709" rtl="0" eaLnBrk="1" fontAlgn="base" latinLnBrk="0" hangingPunct="1">
              <a:lnSpc>
                <a:spcPct val="100000"/>
              </a:lnSpc>
              <a:spcBef>
                <a:spcPts val="0"/>
              </a:spcBef>
              <a:spcAft>
                <a:spcPct val="0"/>
              </a:spcAft>
              <a:buClrTx/>
              <a:buSzTx/>
              <a:buFontTx/>
              <a:buNone/>
              <a:tabLst/>
              <a:defRPr/>
            </a:pPr>
            <a:r>
              <a:rPr kumimoji="0" lang="da-DK" sz="1300" b="1" i="0" u="none" strike="noStrike" kern="1200" cap="none" spc="0" normalizeH="0" baseline="0" noProof="0">
                <a:ln>
                  <a:noFill/>
                </a:ln>
                <a:solidFill>
                  <a:prstClr val="white"/>
                </a:solidFill>
                <a:effectLst/>
                <a:uLnTx/>
                <a:uFillTx/>
                <a:latin typeface="Noir No1" panose="020B0503040202070204" pitchFamily="34" charset="0"/>
                <a:ea typeface="+mn-ea"/>
                <a:cs typeface="+mn-cs"/>
              </a:rPr>
              <a:t>Strategiske målsætninger</a:t>
            </a:r>
            <a:endParaRPr kumimoji="0" lang="da-DK" sz="1300" b="0" i="0" u="none" strike="noStrike" kern="1200" cap="none" spc="0" normalizeH="0" baseline="0" noProof="0">
              <a:ln>
                <a:noFill/>
              </a:ln>
              <a:solidFill>
                <a:prstClr val="black"/>
              </a:solidFill>
              <a:effectLst/>
              <a:uLnTx/>
              <a:uFillTx/>
              <a:latin typeface="Noir No1" panose="020B0503040202070204" pitchFamily="34" charset="0"/>
              <a:ea typeface="+mn-ea"/>
              <a:cs typeface="+mn-cs"/>
            </a:endParaRP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Styre SP og EP i mål, så fremtidens tog kan rulle ind på Aarhus H og Aalborg St. i 2026 og til Femern Bælt i 2029</a:t>
            </a: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Bygge en ”projektfabrik”, der gør Banedanmark i stand til at levere porteføljen til den aftalte tid, pris og kvalitet</a:t>
            </a:r>
          </a:p>
        </p:txBody>
      </p:sp>
      <p:pic>
        <p:nvPicPr>
          <p:cNvPr id="17" name="Grafik 7" descr="Tog">
            <a:extLst>
              <a:ext uri="{FF2B5EF4-FFF2-40B4-BE49-F238E27FC236}">
                <a16:creationId xmlns:a16="http://schemas.microsoft.com/office/drawing/2014/main" id="{FDCB4593-0943-FF4B-BD06-E577AE1419A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27115" y="2585690"/>
            <a:ext cx="432768" cy="432768"/>
          </a:xfrm>
          <a:prstGeom prst="rect">
            <a:avLst/>
          </a:prstGeom>
        </p:spPr>
      </p:pic>
      <p:sp>
        <p:nvSpPr>
          <p:cNvPr id="19" name="Rectangle 3">
            <a:extLst>
              <a:ext uri="{FF2B5EF4-FFF2-40B4-BE49-F238E27FC236}">
                <a16:creationId xmlns:a16="http://schemas.microsoft.com/office/drawing/2014/main" id="{C69DB297-593F-8046-814A-0A8DD850B433}"/>
              </a:ext>
            </a:extLst>
          </p:cNvPr>
          <p:cNvSpPr txBox="1">
            <a:spLocks noChangeArrowheads="1"/>
          </p:cNvSpPr>
          <p:nvPr/>
        </p:nvSpPr>
        <p:spPr bwMode="auto">
          <a:xfrm>
            <a:off x="9228410" y="2689308"/>
            <a:ext cx="3553448" cy="65442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0" marR="0" lvl="0" indent="0" algn="l" defTabSz="1828709" rtl="0" eaLnBrk="1" fontAlgn="base" latinLnBrk="0" hangingPunct="1">
              <a:lnSpc>
                <a:spcPct val="100000"/>
              </a:lnSpc>
              <a:spcBef>
                <a:spcPts val="0"/>
              </a:spcBef>
              <a:spcAft>
                <a:spcPct val="0"/>
              </a:spcAft>
              <a:buClrTx/>
              <a:buSzTx/>
              <a:buFontTx/>
              <a:buNone/>
              <a:tabLst/>
              <a:defRPr/>
            </a:pPr>
            <a:r>
              <a:rPr kumimoji="0" lang="da-DK" sz="1800" b="1" i="0" u="none" strike="noStrike" kern="1200" cap="none" spc="0" normalizeH="0" baseline="0" noProof="0">
                <a:ln>
                  <a:noFill/>
                </a:ln>
                <a:solidFill>
                  <a:prstClr val="white"/>
                </a:solidFill>
                <a:effectLst/>
                <a:uLnTx/>
                <a:uFillTx/>
                <a:latin typeface="Noir No1" panose="020B0503040202070204" pitchFamily="34" charset="0"/>
                <a:ea typeface="+mn-ea"/>
                <a:cs typeface="+mn-cs"/>
              </a:rPr>
              <a:t>ORDENTLIGHED</a:t>
            </a:r>
          </a:p>
        </p:txBody>
      </p:sp>
      <p:sp>
        <p:nvSpPr>
          <p:cNvPr id="25" name="Rectangle 24">
            <a:extLst>
              <a:ext uri="{FF2B5EF4-FFF2-40B4-BE49-F238E27FC236}">
                <a16:creationId xmlns:a16="http://schemas.microsoft.com/office/drawing/2014/main" id="{2A4A75EA-302A-194F-A622-8926ABA123A1}"/>
              </a:ext>
            </a:extLst>
          </p:cNvPr>
          <p:cNvSpPr/>
          <p:nvPr/>
        </p:nvSpPr>
        <p:spPr>
          <a:xfrm>
            <a:off x="681459" y="3134903"/>
            <a:ext cx="3391801" cy="1362118"/>
          </a:xfrm>
          <a:prstGeom prst="rect">
            <a:avLst/>
          </a:prstGeom>
          <a:solidFill>
            <a:srgbClr val="C2E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marL="0" marR="0" lvl="0" indent="0" algn="ctr" defTabSz="1828709" rtl="0" eaLnBrk="1" fontAlgn="auto" latinLnBrk="0" hangingPunct="1">
              <a:lnSpc>
                <a:spcPct val="90000"/>
              </a:lnSpc>
              <a:spcBef>
                <a:spcPts val="0"/>
              </a:spcBef>
              <a:spcAft>
                <a:spcPts val="0"/>
              </a:spcAft>
              <a:buClrTx/>
              <a:buSzTx/>
              <a:buFontTx/>
              <a:buNone/>
              <a:tabLst/>
              <a:defRPr/>
            </a:pPr>
            <a:endParaRPr kumimoji="0" lang="da-DK" sz="40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1" name="Rectangle 3">
            <a:extLst>
              <a:ext uri="{FF2B5EF4-FFF2-40B4-BE49-F238E27FC236}">
                <a16:creationId xmlns:a16="http://schemas.microsoft.com/office/drawing/2014/main" id="{D28256AD-B0C6-B543-A3AD-C4ACFAA07AA8}"/>
              </a:ext>
            </a:extLst>
          </p:cNvPr>
          <p:cNvSpPr txBox="1">
            <a:spLocks noChangeArrowheads="1"/>
          </p:cNvSpPr>
          <p:nvPr/>
        </p:nvSpPr>
        <p:spPr bwMode="auto">
          <a:xfrm>
            <a:off x="8278238" y="4572883"/>
            <a:ext cx="3083667" cy="176955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5" marR="0" lvl="1" indent="0" algn="l" defTabSz="1828709" rtl="0" eaLnBrk="1" fontAlgn="base" latinLnBrk="0" hangingPunct="1">
              <a:lnSpc>
                <a:spcPct val="100000"/>
              </a:lnSpc>
              <a:spcBef>
                <a:spcPts val="0"/>
              </a:spcBef>
              <a:spcAft>
                <a:spcPct val="0"/>
              </a:spcAft>
              <a:buClrTx/>
              <a:buSzTx/>
              <a:buFontTx/>
              <a:buNone/>
              <a:tabLst/>
              <a:defRPr/>
            </a:pPr>
            <a:r>
              <a:rPr kumimoji="0" lang="da-DK" sz="1300" b="1" i="0" u="none" strike="noStrike" kern="1200" cap="none" spc="0" normalizeH="0" baseline="0" noProof="0">
                <a:ln>
                  <a:noFill/>
                </a:ln>
                <a:solidFill>
                  <a:prstClr val="white"/>
                </a:solidFill>
                <a:effectLst/>
                <a:uLnTx/>
                <a:uFillTx/>
                <a:latin typeface="Noir No1" panose="020B0503040202070204" pitchFamily="34" charset="0"/>
                <a:ea typeface="+mn-ea"/>
                <a:cs typeface="+mn-cs"/>
              </a:rPr>
              <a:t>Strategiske målsætninger</a:t>
            </a:r>
            <a:endParaRPr kumimoji="0" lang="da-DK" sz="1300" b="0" i="0" u="none" strike="noStrike" kern="1200" cap="none" spc="0" normalizeH="0" baseline="0" noProof="0">
              <a:ln>
                <a:noFill/>
              </a:ln>
              <a:solidFill>
                <a:prstClr val="black"/>
              </a:solidFill>
              <a:effectLst/>
              <a:uLnTx/>
              <a:uFillTx/>
              <a:latin typeface="Noir No1" panose="020B0503040202070204" pitchFamily="34" charset="0"/>
              <a:ea typeface="+mn-ea"/>
              <a:cs typeface="+mn-cs"/>
            </a:endParaRP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Sikre regeloverholdelse ift. myndighedsrollen, jernbanesikkerhed og </a:t>
            </a:r>
            <a:r>
              <a:rPr kumimoji="0" lang="da-DK" sz="1300" b="0" i="0" u="none" strike="noStrike" kern="1200" cap="none" spc="0" normalizeH="0" baseline="0" noProof="0" err="1">
                <a:ln>
                  <a:noFill/>
                </a:ln>
                <a:solidFill>
                  <a:prstClr val="white"/>
                </a:solidFill>
                <a:effectLst/>
                <a:uLnTx/>
                <a:uFillTx/>
                <a:latin typeface="Noir No1" panose="020B0503040202070204" pitchFamily="34" charset="0"/>
                <a:ea typeface="+mn-ea"/>
                <a:cs typeface="+mn-cs"/>
              </a:rPr>
              <a:t>cyber</a:t>
            </a: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-sikkerhed</a:t>
            </a: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Levere initiativer i henhold til plan for forretningsudvikling</a:t>
            </a:r>
          </a:p>
          <a:p>
            <a:pPr marL="459740" marR="0" lvl="1" indent="-456565" algn="l" defTabSz="1828709" rtl="0" eaLnBrk="1" fontAlgn="base" latinLnBrk="0" hangingPunct="1">
              <a:lnSpc>
                <a:spcPct val="100000"/>
              </a:lnSpc>
              <a:spcBef>
                <a:spcPts val="0"/>
              </a:spcBef>
              <a:spcAft>
                <a:spcPct val="0"/>
              </a:spcAft>
              <a:buClrTx/>
              <a:buSzTx/>
              <a:buFont typeface="+mj-lt"/>
              <a:buAutoNum type="arabicPeriod"/>
              <a:tabLst/>
              <a:defRPr/>
            </a:pPr>
            <a:r>
              <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mn-cs"/>
              </a:rPr>
              <a:t>Udvikle en grønnere og mere bæredygtig jernbane</a:t>
            </a:r>
            <a:endParaRPr kumimoji="0" lang="da-DK" sz="1300" b="0" i="0" u="none" strike="noStrike" kern="1200" cap="none" spc="0" normalizeH="0" baseline="0" noProof="0">
              <a:ln>
                <a:noFill/>
              </a:ln>
              <a:solidFill>
                <a:prstClr val="white"/>
              </a:solidFill>
              <a:effectLst/>
              <a:uLnTx/>
              <a:uFillTx/>
              <a:latin typeface="Noir No1" panose="020B0503040202070204" pitchFamily="34" charset="0"/>
              <a:ea typeface="+mn-ea"/>
              <a:cs typeface="Calibri"/>
            </a:endParaRPr>
          </a:p>
        </p:txBody>
      </p:sp>
      <p:pic>
        <p:nvPicPr>
          <p:cNvPr id="22" name="Grafik 15" descr="Håndtryk">
            <a:extLst>
              <a:ext uri="{FF2B5EF4-FFF2-40B4-BE49-F238E27FC236}">
                <a16:creationId xmlns:a16="http://schemas.microsoft.com/office/drawing/2014/main" id="{283B3B4A-4F97-314C-86FE-A788974D92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5050" y="2563706"/>
            <a:ext cx="529515" cy="529515"/>
          </a:xfrm>
          <a:prstGeom prst="rect">
            <a:avLst/>
          </a:prstGeom>
        </p:spPr>
      </p:pic>
      <p:sp>
        <p:nvSpPr>
          <p:cNvPr id="8" name="Rectangle 3">
            <a:extLst>
              <a:ext uri="{FF2B5EF4-FFF2-40B4-BE49-F238E27FC236}">
                <a16:creationId xmlns:a16="http://schemas.microsoft.com/office/drawing/2014/main" id="{9E2EB1B6-C634-4D49-AA5F-88014E6BA170}"/>
              </a:ext>
            </a:extLst>
          </p:cNvPr>
          <p:cNvSpPr txBox="1">
            <a:spLocks noChangeArrowheads="1"/>
          </p:cNvSpPr>
          <p:nvPr/>
        </p:nvSpPr>
        <p:spPr bwMode="auto">
          <a:xfrm>
            <a:off x="891779" y="3301518"/>
            <a:ext cx="2824774" cy="10826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6" marR="0" lvl="1" indent="0" algn="l" defTabSz="1828709" rtl="0" eaLnBrk="1" fontAlgn="base" latinLnBrk="0" hangingPunct="1">
              <a:lnSpc>
                <a:spcPct val="100000"/>
              </a:lnSpc>
              <a:spcBef>
                <a:spcPts val="0"/>
              </a:spcBef>
              <a:spcAft>
                <a:spcPct val="0"/>
              </a:spcAft>
              <a:buClrTx/>
              <a:buSzTx/>
              <a:buFontTx/>
              <a:buNone/>
              <a:tabLst/>
              <a:defRPr/>
            </a:pPr>
            <a:r>
              <a:rPr kumimoji="0" lang="da-DK" sz="1550" b="1" i="0" u="none" strike="noStrike" kern="1200" cap="none" spc="0" normalizeH="0" baseline="0" noProof="0">
                <a:ln>
                  <a:noFill/>
                </a:ln>
                <a:solidFill>
                  <a:srgbClr val="00443F"/>
                </a:solidFill>
                <a:effectLst/>
                <a:uLnTx/>
                <a:uFillTx/>
                <a:latin typeface="Noir No1" panose="020B0503040202070204" pitchFamily="34" charset="0"/>
                <a:ea typeface="+mn-ea"/>
                <a:cs typeface="+mn-cs"/>
              </a:rPr>
              <a:t>Overordnet mål</a:t>
            </a:r>
          </a:p>
          <a:p>
            <a:pPr marL="3176" marR="0" lvl="1" indent="0" algn="l" defTabSz="1828709" rtl="0" eaLnBrk="1" fontAlgn="base" latinLnBrk="0" hangingPunct="1">
              <a:lnSpc>
                <a:spcPct val="100000"/>
              </a:lnSpc>
              <a:spcBef>
                <a:spcPts val="0"/>
              </a:spcBef>
              <a:spcAft>
                <a:spcPct val="0"/>
              </a:spcAft>
              <a:buClrTx/>
              <a:buSzTx/>
              <a:buFontTx/>
              <a:buNone/>
              <a:tabLst/>
              <a:defRPr/>
            </a:pPr>
            <a:r>
              <a:rPr kumimoji="0" lang="da-DK" sz="1300" b="0" i="0" u="none" strike="noStrike" kern="1200" cap="none" spc="0" normalizeH="0" baseline="0" noProof="0">
                <a:ln>
                  <a:noFill/>
                </a:ln>
                <a:solidFill>
                  <a:srgbClr val="00443F"/>
                </a:solidFill>
                <a:effectLst/>
                <a:uLnTx/>
                <a:uFillTx/>
                <a:latin typeface="Noir No1" panose="020B0503040202070204" pitchFamily="34" charset="0"/>
                <a:ea typeface="+mn-ea"/>
                <a:cs typeface="+mn-cs"/>
              </a:rPr>
              <a:t>Vi skal levere den bedste punktlighed til kunderne i dag og i morgen, og målrettet trafikinformation, når der opstår afvigelser.</a:t>
            </a:r>
          </a:p>
        </p:txBody>
      </p:sp>
      <p:sp>
        <p:nvSpPr>
          <p:cNvPr id="27" name="Rectangle 26">
            <a:extLst>
              <a:ext uri="{FF2B5EF4-FFF2-40B4-BE49-F238E27FC236}">
                <a16:creationId xmlns:a16="http://schemas.microsoft.com/office/drawing/2014/main" id="{D9653577-1820-D94A-B6D8-1512775CCAB6}"/>
              </a:ext>
            </a:extLst>
          </p:cNvPr>
          <p:cNvSpPr/>
          <p:nvPr/>
        </p:nvSpPr>
        <p:spPr>
          <a:xfrm>
            <a:off x="4404483" y="3134902"/>
            <a:ext cx="3351753" cy="1362118"/>
          </a:xfrm>
          <a:prstGeom prst="rect">
            <a:avLst/>
          </a:prstGeom>
          <a:solidFill>
            <a:srgbClr val="C2E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marL="0" marR="0" lvl="0" indent="0" algn="ctr" defTabSz="1828709" rtl="0" eaLnBrk="1" fontAlgn="auto" latinLnBrk="0" hangingPunct="1">
              <a:lnSpc>
                <a:spcPct val="90000"/>
              </a:lnSpc>
              <a:spcBef>
                <a:spcPts val="0"/>
              </a:spcBef>
              <a:spcAft>
                <a:spcPts val="0"/>
              </a:spcAft>
              <a:buClrTx/>
              <a:buSzTx/>
              <a:buFontTx/>
              <a:buNone/>
              <a:tabLst/>
              <a:defRPr/>
            </a:pPr>
            <a:endParaRPr kumimoji="0" lang="da-DK" sz="40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14" name="Rectangle 3">
            <a:extLst>
              <a:ext uri="{FF2B5EF4-FFF2-40B4-BE49-F238E27FC236}">
                <a16:creationId xmlns:a16="http://schemas.microsoft.com/office/drawing/2014/main" id="{70837E87-46B4-2346-82F9-C667E73E0B2C}"/>
              </a:ext>
            </a:extLst>
          </p:cNvPr>
          <p:cNvSpPr txBox="1">
            <a:spLocks noChangeArrowheads="1"/>
          </p:cNvSpPr>
          <p:nvPr/>
        </p:nvSpPr>
        <p:spPr bwMode="auto">
          <a:xfrm>
            <a:off x="4591455" y="3288887"/>
            <a:ext cx="2914173" cy="113849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6" marR="0" lvl="1" indent="0" algn="l" defTabSz="1828709" rtl="0" eaLnBrk="1" fontAlgn="base" latinLnBrk="0" hangingPunct="1">
              <a:lnSpc>
                <a:spcPct val="100000"/>
              </a:lnSpc>
              <a:spcBef>
                <a:spcPts val="0"/>
              </a:spcBef>
              <a:spcAft>
                <a:spcPct val="0"/>
              </a:spcAft>
              <a:buClrTx/>
              <a:buSzTx/>
              <a:buFontTx/>
              <a:buNone/>
              <a:tabLst/>
              <a:defRPr/>
            </a:pPr>
            <a:r>
              <a:rPr kumimoji="0" lang="da-DK" sz="1550" b="1" i="0" u="none" strike="noStrike" kern="1200" cap="none" spc="0" normalizeH="0" baseline="0" noProof="0">
                <a:ln>
                  <a:noFill/>
                </a:ln>
                <a:solidFill>
                  <a:srgbClr val="00443F"/>
                </a:solidFill>
                <a:effectLst/>
                <a:uLnTx/>
                <a:uFillTx/>
                <a:latin typeface="Noir No1" panose="020B0503040202070204" pitchFamily="34" charset="0"/>
                <a:ea typeface="+mn-ea"/>
                <a:cs typeface="+mn-cs"/>
              </a:rPr>
              <a:t>Overordnet mål</a:t>
            </a:r>
          </a:p>
          <a:p>
            <a:pPr marL="3176" marR="0" lvl="1" indent="0" algn="l" defTabSz="1828709" rtl="0" eaLnBrk="1" fontAlgn="base" latinLnBrk="0" hangingPunct="1">
              <a:lnSpc>
                <a:spcPct val="100000"/>
              </a:lnSpc>
              <a:spcBef>
                <a:spcPts val="0"/>
              </a:spcBef>
              <a:spcAft>
                <a:spcPct val="0"/>
              </a:spcAft>
              <a:buClrTx/>
              <a:buSzTx/>
              <a:buFontTx/>
              <a:buNone/>
              <a:tabLst/>
              <a:defRPr/>
            </a:pPr>
            <a:r>
              <a:rPr kumimoji="0" lang="da-DK" sz="1300" b="0" i="0" u="none" strike="noStrike" kern="1200" cap="none" spc="0" normalizeH="0" baseline="0" noProof="0">
                <a:ln>
                  <a:noFill/>
                </a:ln>
                <a:solidFill>
                  <a:srgbClr val="00443F"/>
                </a:solidFill>
                <a:effectLst/>
                <a:uLnTx/>
                <a:uFillTx/>
                <a:latin typeface="Noir No1" panose="020B0503040202070204" pitchFamily="34" charset="0"/>
                <a:ea typeface="+mn-ea"/>
                <a:cs typeface="+mn-cs"/>
              </a:rPr>
              <a:t>Vi skal bygge fremtidens bane- infrastruktur ved at levere anlægsprojekter til tiden, til prisen og til den aftalte kvalitet.</a:t>
            </a:r>
          </a:p>
        </p:txBody>
      </p:sp>
      <p:sp>
        <p:nvSpPr>
          <p:cNvPr id="28" name="Rectangle 27">
            <a:extLst>
              <a:ext uri="{FF2B5EF4-FFF2-40B4-BE49-F238E27FC236}">
                <a16:creationId xmlns:a16="http://schemas.microsoft.com/office/drawing/2014/main" id="{850073CE-6C7F-0C41-8C03-83CDBF68EA12}"/>
              </a:ext>
            </a:extLst>
          </p:cNvPr>
          <p:cNvSpPr/>
          <p:nvPr/>
        </p:nvSpPr>
        <p:spPr>
          <a:xfrm>
            <a:off x="8102033" y="3134902"/>
            <a:ext cx="3351753" cy="1362118"/>
          </a:xfrm>
          <a:prstGeom prst="rect">
            <a:avLst/>
          </a:prstGeom>
          <a:solidFill>
            <a:srgbClr val="C2E1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marL="0" marR="0" lvl="0" indent="0" algn="ctr" defTabSz="1828709" rtl="0" eaLnBrk="1" fontAlgn="auto" latinLnBrk="0" hangingPunct="1">
              <a:lnSpc>
                <a:spcPct val="90000"/>
              </a:lnSpc>
              <a:spcBef>
                <a:spcPts val="0"/>
              </a:spcBef>
              <a:spcAft>
                <a:spcPts val="0"/>
              </a:spcAft>
              <a:buClrTx/>
              <a:buSzTx/>
              <a:buFontTx/>
              <a:buNone/>
              <a:tabLst/>
              <a:defRPr/>
            </a:pPr>
            <a:endParaRPr kumimoji="0" lang="da-DK" sz="4000" b="0" i="0" u="none" strike="noStrike" kern="1200" cap="none" spc="0" normalizeH="0" baseline="0" noProof="0" err="1">
              <a:ln>
                <a:noFill/>
              </a:ln>
              <a:solidFill>
                <a:prstClr val="white"/>
              </a:solidFill>
              <a:effectLst/>
              <a:uLnTx/>
              <a:uFillTx/>
              <a:latin typeface="Calibri" panose="020F0502020204030204"/>
              <a:ea typeface="+mn-ea"/>
              <a:cs typeface="+mn-cs"/>
            </a:endParaRPr>
          </a:p>
        </p:txBody>
      </p:sp>
      <p:sp>
        <p:nvSpPr>
          <p:cNvPr id="20" name="Rectangle 3">
            <a:extLst>
              <a:ext uri="{FF2B5EF4-FFF2-40B4-BE49-F238E27FC236}">
                <a16:creationId xmlns:a16="http://schemas.microsoft.com/office/drawing/2014/main" id="{071722B7-22AE-5C46-9A0D-6371FE9E49C5}"/>
              </a:ext>
            </a:extLst>
          </p:cNvPr>
          <p:cNvSpPr txBox="1">
            <a:spLocks noChangeArrowheads="1"/>
          </p:cNvSpPr>
          <p:nvPr/>
        </p:nvSpPr>
        <p:spPr bwMode="auto">
          <a:xfrm>
            <a:off x="8278239" y="3301518"/>
            <a:ext cx="3175548" cy="152843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6" marR="0" lvl="1" indent="0" algn="l" defTabSz="1828709" rtl="0" eaLnBrk="1" fontAlgn="base" latinLnBrk="0" hangingPunct="1">
              <a:lnSpc>
                <a:spcPct val="100000"/>
              </a:lnSpc>
              <a:spcBef>
                <a:spcPts val="0"/>
              </a:spcBef>
              <a:spcAft>
                <a:spcPct val="0"/>
              </a:spcAft>
              <a:buClrTx/>
              <a:buSzTx/>
              <a:buFontTx/>
              <a:buNone/>
              <a:tabLst/>
              <a:defRPr/>
            </a:pPr>
            <a:r>
              <a:rPr kumimoji="0" lang="da-DK" sz="1550" b="1" i="0" u="none" strike="noStrike" kern="1200" cap="none" spc="0" normalizeH="0" baseline="0" noProof="0">
                <a:ln>
                  <a:noFill/>
                </a:ln>
                <a:solidFill>
                  <a:srgbClr val="00443F"/>
                </a:solidFill>
                <a:effectLst/>
                <a:uLnTx/>
                <a:uFillTx/>
                <a:latin typeface="Noir No1" panose="020B0503040202070204" pitchFamily="34" charset="0"/>
                <a:ea typeface="+mn-ea"/>
                <a:cs typeface="+mn-cs"/>
              </a:rPr>
              <a:t>Overordnet mål</a:t>
            </a:r>
          </a:p>
          <a:p>
            <a:pPr marL="3176" marR="0" lvl="1" indent="0" algn="l" defTabSz="1828709" rtl="0" eaLnBrk="1" fontAlgn="base" latinLnBrk="0" hangingPunct="1">
              <a:lnSpc>
                <a:spcPct val="100000"/>
              </a:lnSpc>
              <a:spcBef>
                <a:spcPts val="0"/>
              </a:spcBef>
              <a:spcAft>
                <a:spcPct val="0"/>
              </a:spcAft>
              <a:buClrTx/>
              <a:buSzTx/>
              <a:buFontTx/>
              <a:buNone/>
              <a:tabLst/>
              <a:defRPr/>
            </a:pPr>
            <a:r>
              <a:rPr kumimoji="0" lang="da-DK" sz="1300" b="0" i="0" u="none" strike="noStrike" kern="1200" cap="none" spc="0" normalizeH="0" baseline="0" noProof="0">
                <a:ln>
                  <a:noFill/>
                </a:ln>
                <a:solidFill>
                  <a:srgbClr val="00443F"/>
                </a:solidFill>
                <a:effectLst/>
                <a:uLnTx/>
                <a:uFillTx/>
                <a:latin typeface="Noir No1" panose="020B0503040202070204" pitchFamily="34" charset="0"/>
                <a:ea typeface="+mn-ea"/>
                <a:cs typeface="+mn-cs"/>
              </a:rPr>
              <a:t>Vi skal sikre ordentlighed i vores adfærd, både hvad angår myndigheds-udøvelse, rettidig forretningsudvikling, og bæredygtighed</a:t>
            </a:r>
          </a:p>
        </p:txBody>
      </p:sp>
      <p:sp>
        <p:nvSpPr>
          <p:cNvPr id="29" name="Rectangle 28">
            <a:extLst>
              <a:ext uri="{FF2B5EF4-FFF2-40B4-BE49-F238E27FC236}">
                <a16:creationId xmlns:a16="http://schemas.microsoft.com/office/drawing/2014/main" id="{6F53366A-3D46-474F-B3F8-46C16FD02DC1}"/>
              </a:ext>
            </a:extLst>
          </p:cNvPr>
          <p:cNvSpPr/>
          <p:nvPr/>
        </p:nvSpPr>
        <p:spPr>
          <a:xfrm>
            <a:off x="681459" y="1294834"/>
            <a:ext cx="5342269" cy="90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50" b="1" i="0" u="none" strike="noStrike" kern="1200" cap="none" spc="0" normalizeH="0" baseline="0" noProof="0">
                <a:ln>
                  <a:noFill/>
                </a:ln>
                <a:solidFill>
                  <a:srgbClr val="00443F"/>
                </a:solidFill>
                <a:effectLst/>
                <a:uLnTx/>
                <a:uFillTx/>
                <a:latin typeface="Noir No1" panose="020B0503040202070204" pitchFamily="34" charset="0"/>
                <a:ea typeface="+mn-ea"/>
                <a:cs typeface="+mn-cs"/>
              </a:rPr>
              <a:t>VISION (hvor vi skal hen)</a:t>
            </a:r>
            <a:br>
              <a:rPr kumimoji="0" lang="da-DK" sz="1550" b="1" i="0" u="none" strike="noStrike" kern="1200" cap="none" spc="0" normalizeH="0" baseline="0" noProof="0">
                <a:ln>
                  <a:noFill/>
                </a:ln>
                <a:solidFill>
                  <a:srgbClr val="00443F"/>
                </a:solidFill>
                <a:effectLst/>
                <a:uLnTx/>
                <a:uFillTx/>
                <a:latin typeface="Noir No1" panose="020B0503040202070204" pitchFamily="34" charset="0"/>
                <a:ea typeface="+mn-ea"/>
                <a:cs typeface="+mn-cs"/>
              </a:rPr>
            </a:br>
            <a:r>
              <a:rPr kumimoji="0" lang="da-DK" sz="1550" b="0" i="0" u="none" strike="noStrike" kern="1200" cap="none" spc="0" normalizeH="0" baseline="0" noProof="0">
                <a:ln>
                  <a:noFill/>
                </a:ln>
                <a:solidFill>
                  <a:srgbClr val="00443F"/>
                </a:solidFill>
                <a:effectLst/>
                <a:uLnTx/>
                <a:uFillTx/>
                <a:latin typeface="Noir No1" panose="020B0503040202070204" pitchFamily="34" charset="0"/>
                <a:ea typeface="+mn-ea"/>
                <a:cs typeface="+mn-cs"/>
              </a:rPr>
              <a:t>Vi udvikler og bygger en attraktiv, grøn,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50" b="0" i="0" u="none" strike="noStrike" kern="1200" cap="none" spc="0" normalizeH="0" baseline="0" noProof="0">
                <a:ln>
                  <a:noFill/>
                </a:ln>
                <a:solidFill>
                  <a:srgbClr val="00443F"/>
                </a:solidFill>
                <a:effectLst/>
                <a:uLnTx/>
                <a:uFillTx/>
                <a:latin typeface="Noir No1" panose="020B0503040202070204" pitchFamily="34" charset="0"/>
                <a:ea typeface="+mn-ea"/>
                <a:cs typeface="+mn-cs"/>
              </a:rPr>
              <a:t>sikker og effektiv jernbane</a:t>
            </a:r>
          </a:p>
        </p:txBody>
      </p:sp>
      <p:sp>
        <p:nvSpPr>
          <p:cNvPr id="30" name="Rectangle 29">
            <a:extLst>
              <a:ext uri="{FF2B5EF4-FFF2-40B4-BE49-F238E27FC236}">
                <a16:creationId xmlns:a16="http://schemas.microsoft.com/office/drawing/2014/main" id="{9F59A3F9-58E9-094B-BB88-BDF9A45A7C70}"/>
              </a:ext>
            </a:extLst>
          </p:cNvPr>
          <p:cNvSpPr/>
          <p:nvPr/>
        </p:nvSpPr>
        <p:spPr>
          <a:xfrm>
            <a:off x="6289054" y="1275670"/>
            <a:ext cx="5164732" cy="9551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50" b="1" i="0" u="none" strike="noStrike" kern="1200" cap="none" spc="0" normalizeH="0" baseline="0" noProof="0">
                <a:ln>
                  <a:noFill/>
                </a:ln>
                <a:solidFill>
                  <a:srgbClr val="00443F"/>
                </a:solidFill>
                <a:effectLst/>
                <a:uLnTx/>
                <a:uFillTx/>
                <a:latin typeface="Noir No1" panose="020B0503040202070204" pitchFamily="34" charset="0"/>
                <a:ea typeface="+mn-ea"/>
                <a:cs typeface="+mn-cs"/>
              </a:rPr>
              <a:t>MISSION (hvad der skal til)</a:t>
            </a:r>
            <a:br>
              <a:rPr kumimoji="0" lang="da-DK" sz="1550" b="1" i="0" u="none" strike="noStrike" kern="1200" cap="none" spc="0" normalizeH="0" baseline="0" noProof="0">
                <a:ln>
                  <a:noFill/>
                </a:ln>
                <a:solidFill>
                  <a:srgbClr val="00443F"/>
                </a:solidFill>
                <a:effectLst/>
                <a:uLnTx/>
                <a:uFillTx/>
                <a:latin typeface="Noir No1" panose="020B0503040202070204" pitchFamily="34" charset="0"/>
                <a:ea typeface="+mn-ea"/>
                <a:cs typeface="+mn-cs"/>
              </a:rPr>
            </a:br>
            <a:r>
              <a:rPr kumimoji="0" lang="da-DK" sz="1550" b="0" i="0" u="none" strike="noStrike" kern="1200" cap="none" spc="0" normalizeH="0" baseline="0" noProof="0">
                <a:ln>
                  <a:noFill/>
                </a:ln>
                <a:solidFill>
                  <a:srgbClr val="00443F"/>
                </a:solidFill>
                <a:effectLst/>
                <a:uLnTx/>
                <a:uFillTx/>
                <a:latin typeface="Noir No1" panose="020B0503040202070204" pitchFamily="34" charset="0"/>
                <a:ea typeface="+mn-ea"/>
                <a:cs typeface="+mn-cs"/>
              </a:rPr>
              <a:t>Vi leverer på vores kerneleverancer: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550" b="0" i="0" u="none" strike="noStrike" kern="1200" cap="none" spc="0" normalizeH="0" baseline="0" noProof="0">
                <a:ln>
                  <a:noFill/>
                </a:ln>
                <a:solidFill>
                  <a:srgbClr val="00443F"/>
                </a:solidFill>
                <a:effectLst/>
                <a:uLnTx/>
                <a:uFillTx/>
                <a:latin typeface="Noir No1" panose="020B0503040202070204" pitchFamily="34" charset="0"/>
                <a:ea typeface="+mn-ea"/>
                <a:cs typeface="+mn-cs"/>
              </a:rPr>
              <a:t>Punktlighed, projekter og ordentlighed</a:t>
            </a:r>
          </a:p>
        </p:txBody>
      </p:sp>
      <p:sp>
        <p:nvSpPr>
          <p:cNvPr id="38" name="Rectangle 28">
            <a:extLst>
              <a:ext uri="{FF2B5EF4-FFF2-40B4-BE49-F238E27FC236}">
                <a16:creationId xmlns:a16="http://schemas.microsoft.com/office/drawing/2014/main" id="{7199E239-BB69-49A2-A685-0C34E646B94C}"/>
              </a:ext>
            </a:extLst>
          </p:cNvPr>
          <p:cNvSpPr/>
          <p:nvPr/>
        </p:nvSpPr>
        <p:spPr>
          <a:xfrm>
            <a:off x="1634454" y="248990"/>
            <a:ext cx="9097321" cy="908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500" b="1" i="0" u="none" strike="noStrike" kern="1200" cap="none" spc="0" normalizeH="0" baseline="0" noProof="0" err="1">
                <a:ln>
                  <a:noFill/>
                </a:ln>
                <a:solidFill>
                  <a:srgbClr val="00443F"/>
                </a:solidFill>
                <a:effectLst/>
                <a:uLnTx/>
                <a:uFillTx/>
                <a:latin typeface="Noir No1" panose="020B0503040202070204" pitchFamily="34" charset="0"/>
                <a:ea typeface="+mn-ea"/>
                <a:cs typeface="+mn-cs"/>
              </a:rPr>
              <a:t>Banedanmarks</a:t>
            </a:r>
            <a:r>
              <a:rPr kumimoji="0" lang="da-DK" sz="2500" b="1" i="0" u="none" strike="noStrike" kern="1200" cap="none" spc="0" normalizeH="0" baseline="0" noProof="0">
                <a:ln>
                  <a:noFill/>
                </a:ln>
                <a:solidFill>
                  <a:srgbClr val="00443F"/>
                </a:solidFill>
                <a:effectLst/>
                <a:uLnTx/>
                <a:uFillTx/>
                <a:latin typeface="Noir No1" panose="020B0503040202070204" pitchFamily="34" charset="0"/>
                <a:ea typeface="+mn-ea"/>
                <a:cs typeface="+mn-cs"/>
              </a:rPr>
              <a:t> strategi: En attraktiv, grøn jernbane</a:t>
            </a:r>
          </a:p>
        </p:txBody>
      </p:sp>
    </p:spTree>
    <p:extLst>
      <p:ext uri="{BB962C8B-B14F-4D97-AF65-F5344CB8AC3E}">
        <p14:creationId xmlns:p14="http://schemas.microsoft.com/office/powerpoint/2010/main" val="100447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4203AF-5146-1D4B-92CE-FF8D331D9F4D}"/>
              </a:ext>
            </a:extLst>
          </p:cNvPr>
          <p:cNvSpPr txBox="1"/>
          <p:nvPr/>
        </p:nvSpPr>
        <p:spPr>
          <a:xfrm>
            <a:off x="433449" y="249207"/>
            <a:ext cx="264046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DK" sz="800" b="1" i="0" u="none" strike="noStrike" kern="1200" cap="none" spc="0" normalizeH="0" baseline="0" noProof="0">
                <a:ln>
                  <a:noFill/>
                </a:ln>
                <a:solidFill>
                  <a:srgbClr val="636363"/>
                </a:solidFill>
                <a:effectLst/>
                <a:uLnTx/>
                <a:uFillTx/>
                <a:latin typeface="Corbel" panose="020B0503020204020204" pitchFamily="34" charset="0"/>
                <a:ea typeface="+mn-ea"/>
                <a:cs typeface="+mn-cs"/>
              </a:rPr>
              <a:t>B</a:t>
            </a:r>
            <a:r>
              <a:rPr kumimoji="0" lang="da-DK" sz="800" b="1" i="0" u="none" strike="noStrike" kern="1200" cap="none" spc="0" normalizeH="0" baseline="0" noProof="0">
                <a:ln>
                  <a:noFill/>
                </a:ln>
                <a:solidFill>
                  <a:srgbClr val="636363"/>
                </a:solidFill>
                <a:effectLst/>
                <a:uLnTx/>
                <a:uFillTx/>
                <a:latin typeface="Corbel" panose="020B0503020204020204" pitchFamily="34" charset="0"/>
                <a:ea typeface="+mn-ea"/>
                <a:cs typeface="+mn-cs"/>
              </a:rPr>
              <a:t>ANEDANMARKS STRATEGI </a:t>
            </a:r>
            <a:r>
              <a:rPr kumimoji="0" lang="da-DK" sz="800" b="0" i="0" u="none" strike="noStrike" kern="1200" cap="none" spc="0" normalizeH="0" baseline="0" noProof="0">
                <a:ln>
                  <a:noFill/>
                </a:ln>
                <a:solidFill>
                  <a:prstClr val="white">
                    <a:lumMod val="65000"/>
                  </a:prstClr>
                </a:solidFill>
                <a:effectLst/>
                <a:uLnTx/>
                <a:uFillTx/>
                <a:latin typeface="Corbel" panose="020B0503020204020204" pitchFamily="34" charset="0"/>
                <a:ea typeface="+mn-ea"/>
                <a:cs typeface="+mn-cs"/>
              </a:rPr>
              <a:t>En attraktiv, grøn jernbane</a:t>
            </a:r>
            <a:endParaRPr kumimoji="0" lang="da-DK" sz="800" b="1" i="0" u="none" strike="noStrike" kern="1200" cap="none" spc="0" normalizeH="0" baseline="0" noProof="0">
              <a:ln>
                <a:noFill/>
              </a:ln>
              <a:solidFill>
                <a:prstClr val="white">
                  <a:lumMod val="65000"/>
                </a:prstClr>
              </a:solidFill>
              <a:effectLst/>
              <a:uLnTx/>
              <a:uFillTx/>
              <a:latin typeface="Segoe UI" panose="020B0502040204020203" pitchFamily="34" charset="0"/>
              <a:ea typeface="+mn-ea"/>
              <a:cs typeface="+mn-cs"/>
            </a:endParaRPr>
          </a:p>
        </p:txBody>
      </p:sp>
      <p:sp>
        <p:nvSpPr>
          <p:cNvPr id="12" name="Tekstfelt 11">
            <a:extLst>
              <a:ext uri="{FF2B5EF4-FFF2-40B4-BE49-F238E27FC236}">
                <a16:creationId xmlns:a16="http://schemas.microsoft.com/office/drawing/2014/main" id="{C3100F2E-1400-468A-A88D-ACB8E3733901}"/>
              </a:ext>
            </a:extLst>
          </p:cNvPr>
          <p:cNvSpPr txBox="1"/>
          <p:nvPr/>
        </p:nvSpPr>
        <p:spPr>
          <a:xfrm>
            <a:off x="2237962" y="2451464"/>
            <a:ext cx="1609114" cy="584775"/>
          </a:xfrm>
          <a:prstGeom prst="rect">
            <a:avLst/>
          </a:prstGeom>
          <a:solidFill>
            <a:srgbClr val="E7E6E6"/>
          </a:solid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prstClr val="black"/>
                </a:solidFill>
                <a:effectLst/>
                <a:uLnTx/>
                <a:uFillTx/>
                <a:latin typeface="Segoe UI" panose="020B0502040204020203" pitchFamily="34" charset="0"/>
                <a:ea typeface="+mn-ea"/>
                <a:cs typeface="+mn-cs"/>
              </a:rPr>
              <a:t>Direktør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a:ln>
                  <a:noFill/>
                </a:ln>
                <a:solidFill>
                  <a:prstClr val="black"/>
                </a:solidFill>
                <a:effectLst/>
                <a:uLnTx/>
                <a:uFillTx/>
                <a:latin typeface="Segoe UI" panose="020B0502040204020203" pitchFamily="34" charset="0"/>
                <a:ea typeface="+mn-ea"/>
                <a:cs typeface="+mn-cs"/>
              </a:rPr>
              <a:t>Hakon Iversen</a:t>
            </a:r>
          </a:p>
        </p:txBody>
      </p:sp>
      <p:sp>
        <p:nvSpPr>
          <p:cNvPr id="14" name="Tekstfelt 13">
            <a:extLst>
              <a:ext uri="{FF2B5EF4-FFF2-40B4-BE49-F238E27FC236}">
                <a16:creationId xmlns:a16="http://schemas.microsoft.com/office/drawing/2014/main" id="{0A44825D-BCA1-42D5-AC36-245CD75349E1}"/>
              </a:ext>
            </a:extLst>
          </p:cNvPr>
          <p:cNvSpPr txBox="1"/>
          <p:nvPr/>
        </p:nvSpPr>
        <p:spPr>
          <a:xfrm>
            <a:off x="840755" y="3454114"/>
            <a:ext cx="1739657" cy="461665"/>
          </a:xfrm>
          <a:prstGeom prst="rect">
            <a:avLst/>
          </a:prstGeom>
          <a:solidFill>
            <a:srgbClr val="004E51"/>
          </a:solidFill>
          <a:ln w="190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white"/>
                </a:solidFill>
                <a:effectLst/>
                <a:uLnTx/>
                <a:uFillTx/>
                <a:latin typeface="Segoe UI" panose="020B0502040204020203" pitchFamily="34" charset="0"/>
                <a:ea typeface="+mn-ea"/>
                <a:cs typeface="+mn-cs"/>
              </a:rPr>
              <a:t>Direktionssekretariat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white"/>
                </a:solidFill>
                <a:effectLst/>
                <a:uLnTx/>
                <a:uFillTx/>
                <a:latin typeface="Segoe UI" panose="020B0502040204020203" pitchFamily="34" charset="0"/>
                <a:ea typeface="+mn-ea"/>
                <a:cs typeface="+mn-cs"/>
              </a:rPr>
              <a:t>Søren Stentoft Herping</a:t>
            </a:r>
          </a:p>
        </p:txBody>
      </p:sp>
      <p:sp>
        <p:nvSpPr>
          <p:cNvPr id="15" name="Tekstfelt 14">
            <a:extLst>
              <a:ext uri="{FF2B5EF4-FFF2-40B4-BE49-F238E27FC236}">
                <a16:creationId xmlns:a16="http://schemas.microsoft.com/office/drawing/2014/main" id="{85987C45-351A-483B-B1C9-74C8121810B0}"/>
              </a:ext>
            </a:extLst>
          </p:cNvPr>
          <p:cNvSpPr txBox="1"/>
          <p:nvPr/>
        </p:nvSpPr>
        <p:spPr>
          <a:xfrm>
            <a:off x="3388174" y="3915779"/>
            <a:ext cx="1739657" cy="461665"/>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white"/>
                </a:solidFill>
                <a:effectLst/>
                <a:uLnTx/>
                <a:uFillTx/>
                <a:latin typeface="Segoe UI"/>
                <a:ea typeface="+mn-ea"/>
                <a:cs typeface="Segoe UI"/>
              </a:rPr>
              <a:t>Kvalitet &amp; Sikkerhed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white"/>
                </a:solidFill>
                <a:effectLst/>
                <a:uLnTx/>
                <a:uFillTx/>
                <a:latin typeface="Segoe UI"/>
                <a:ea typeface="+mn-ea"/>
                <a:cs typeface="Segoe UI"/>
              </a:rPr>
              <a:t>Martin Harrow</a:t>
            </a:r>
          </a:p>
        </p:txBody>
      </p:sp>
      <p:cxnSp>
        <p:nvCxnSpPr>
          <p:cNvPr id="17" name="Lige forbindelse 16">
            <a:extLst>
              <a:ext uri="{FF2B5EF4-FFF2-40B4-BE49-F238E27FC236}">
                <a16:creationId xmlns:a16="http://schemas.microsoft.com/office/drawing/2014/main" id="{3B3E7765-10F8-4CB2-A846-321448A1928C}"/>
              </a:ext>
            </a:extLst>
          </p:cNvPr>
          <p:cNvCxnSpPr>
            <a:cxnSpLocks/>
            <a:stCxn id="12" idx="2"/>
          </p:cNvCxnSpPr>
          <p:nvPr/>
        </p:nvCxnSpPr>
        <p:spPr>
          <a:xfrm flipH="1">
            <a:off x="3022658" y="3036239"/>
            <a:ext cx="19861" cy="21768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kstfelt 20">
            <a:extLst>
              <a:ext uri="{FF2B5EF4-FFF2-40B4-BE49-F238E27FC236}">
                <a16:creationId xmlns:a16="http://schemas.microsoft.com/office/drawing/2014/main" id="{4891C75E-0351-4353-B4F7-EF793C4573DA}"/>
              </a:ext>
            </a:extLst>
          </p:cNvPr>
          <p:cNvSpPr txBox="1"/>
          <p:nvPr/>
        </p:nvSpPr>
        <p:spPr>
          <a:xfrm>
            <a:off x="1722732" y="5571893"/>
            <a:ext cx="1254594" cy="646331"/>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white"/>
                </a:solidFill>
                <a:effectLst/>
                <a:uLnTx/>
                <a:uFillTx/>
                <a:latin typeface="Segoe UI" panose="020B0502040204020203" pitchFamily="34" charset="0"/>
                <a:ea typeface="+mn-ea"/>
                <a:cs typeface="+mn-cs"/>
              </a:rPr>
              <a:t>Infrastruktur</a:t>
            </a:r>
          </a:p>
          <a:p>
            <a:pPr algn="ctr">
              <a:defRPr/>
            </a:pPr>
            <a:r>
              <a:rPr lang="da-DK" sz="1200">
                <a:solidFill>
                  <a:schemeClr val="bg1"/>
                </a:solidFill>
                <a:latin typeface="Segoe UI"/>
                <a:cs typeface="Segoe UI"/>
              </a:rPr>
              <a:t>Claus </a:t>
            </a:r>
            <a:r>
              <a:rPr lang="da-DK" sz="1200" err="1">
                <a:solidFill>
                  <a:schemeClr val="bg1"/>
                </a:solidFill>
                <a:latin typeface="Segoe UI"/>
                <a:cs typeface="Segoe UI"/>
              </a:rPr>
              <a:t>Hincke</a:t>
            </a:r>
            <a:endParaRPr lang="da-DK" sz="1200" b="0" i="0" u="none" strike="noStrike" kern="1200" cap="none" spc="0" normalizeH="0" baseline="0" noProof="0" err="1">
              <a:ln>
                <a:noFill/>
              </a:ln>
              <a:solidFill>
                <a:schemeClr val="bg1"/>
              </a:solidFill>
              <a:effectLst/>
              <a:uLnTx/>
              <a:uFillTx/>
              <a:latin typeface="Segoe UI" panose="020B0502040204020203" pitchFamily="34" charset="0"/>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Segoe UI" panose="020B0502040204020203" pitchFamily="34" charset="0"/>
              <a:ea typeface="+mn-ea"/>
              <a:cs typeface="+mn-cs"/>
            </a:endParaRPr>
          </a:p>
        </p:txBody>
      </p:sp>
      <p:sp>
        <p:nvSpPr>
          <p:cNvPr id="22" name="Tekstfelt 21">
            <a:extLst>
              <a:ext uri="{FF2B5EF4-FFF2-40B4-BE49-F238E27FC236}">
                <a16:creationId xmlns:a16="http://schemas.microsoft.com/office/drawing/2014/main" id="{C270BEA7-0223-4C86-9A81-E637302FB95E}"/>
              </a:ext>
            </a:extLst>
          </p:cNvPr>
          <p:cNvSpPr txBox="1"/>
          <p:nvPr/>
        </p:nvSpPr>
        <p:spPr>
          <a:xfrm>
            <a:off x="367463" y="5571894"/>
            <a:ext cx="1254594" cy="646331"/>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white"/>
                </a:solidFill>
                <a:effectLst/>
                <a:uLnTx/>
                <a:uFillTx/>
                <a:latin typeface="Segoe UI"/>
                <a:ea typeface="+mn-ea"/>
                <a:cs typeface="Segoe UI"/>
              </a:rPr>
              <a:t>Ressourcer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white"/>
                </a:solidFill>
                <a:effectLst/>
                <a:uLnTx/>
                <a:uFillTx/>
                <a:latin typeface="Segoe UI"/>
                <a:ea typeface="+mn-ea"/>
                <a:cs typeface="Segoe UI"/>
              </a:rPr>
              <a:t>Anne Hougaard Olesen</a:t>
            </a:r>
          </a:p>
        </p:txBody>
      </p:sp>
      <p:sp>
        <p:nvSpPr>
          <p:cNvPr id="23" name="Tekstfelt 22">
            <a:extLst>
              <a:ext uri="{FF2B5EF4-FFF2-40B4-BE49-F238E27FC236}">
                <a16:creationId xmlns:a16="http://schemas.microsoft.com/office/drawing/2014/main" id="{7042E724-2DCB-41C9-B4F9-46DD4DB1576B}"/>
              </a:ext>
            </a:extLst>
          </p:cNvPr>
          <p:cNvSpPr txBox="1"/>
          <p:nvPr/>
        </p:nvSpPr>
        <p:spPr>
          <a:xfrm>
            <a:off x="3077476" y="5578236"/>
            <a:ext cx="1241746" cy="646331"/>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prstClr val="white"/>
                </a:solidFill>
                <a:effectLst/>
                <a:uLnTx/>
                <a:uFillTx/>
                <a:latin typeface="Segoe UI"/>
                <a:ea typeface="+mn-ea"/>
                <a:cs typeface="Segoe UI"/>
              </a:rPr>
              <a:t>Anlæg</a:t>
            </a:r>
            <a:endParaRPr kumimoji="0" lang="en-US" sz="1200" b="1" i="0" u="none" strike="noStrike" kern="1200" cap="none" spc="0" normalizeH="0" baseline="0" noProof="0">
              <a:ln>
                <a:noFill/>
              </a:ln>
              <a:solidFill>
                <a:prstClr val="white"/>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a:ea typeface="+mn-ea"/>
                <a:cs typeface="Segoe UI"/>
              </a:rPr>
              <a:t>Peter </a:t>
            </a:r>
            <a:r>
              <a:rPr kumimoji="0" lang="en-US" sz="1200" b="0" i="0" u="none" strike="noStrike" kern="1200" cap="none" spc="0" normalizeH="0" baseline="0" noProof="0" err="1">
                <a:ln>
                  <a:noFill/>
                </a:ln>
                <a:solidFill>
                  <a:prstClr val="white"/>
                </a:solidFill>
                <a:effectLst/>
                <a:uLnTx/>
                <a:uFillTx/>
                <a:latin typeface="Segoe UI"/>
                <a:ea typeface="+mn-ea"/>
                <a:cs typeface="Segoe UI"/>
              </a:rPr>
              <a:t>Jonasson</a:t>
            </a:r>
            <a:endParaRPr kumimoji="0" lang="en-US" sz="1200" b="0" i="0" u="none" strike="noStrike" kern="1200" cap="none" spc="0" normalizeH="0" baseline="0" noProof="0">
              <a:ln>
                <a:noFill/>
              </a:ln>
              <a:solidFill>
                <a:prstClr val="white"/>
              </a:solidFill>
              <a:effectLst/>
              <a:uLnTx/>
              <a:uFillTx/>
              <a:latin typeface="Segoe UI"/>
              <a:ea typeface="+mn-ea"/>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UI"/>
              <a:ea typeface="+mn-ea"/>
              <a:cs typeface="Segoe UI"/>
            </a:endParaRPr>
          </a:p>
        </p:txBody>
      </p:sp>
      <p:sp>
        <p:nvSpPr>
          <p:cNvPr id="24" name="Tekstfelt 23">
            <a:extLst>
              <a:ext uri="{FF2B5EF4-FFF2-40B4-BE49-F238E27FC236}">
                <a16:creationId xmlns:a16="http://schemas.microsoft.com/office/drawing/2014/main" id="{22789CFD-1DD9-48E8-9CE4-5165BE91B345}"/>
              </a:ext>
            </a:extLst>
          </p:cNvPr>
          <p:cNvSpPr txBox="1"/>
          <p:nvPr/>
        </p:nvSpPr>
        <p:spPr>
          <a:xfrm>
            <a:off x="4415685" y="5582498"/>
            <a:ext cx="1254595" cy="646331"/>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white"/>
                </a:solidFill>
                <a:effectLst/>
                <a:uLnTx/>
                <a:uFillTx/>
                <a:latin typeface="Segoe UI"/>
                <a:ea typeface="+mn-ea"/>
                <a:cs typeface="Segoe UI"/>
              </a:rPr>
              <a:t>Trafik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white"/>
                </a:solidFill>
                <a:effectLst/>
                <a:uLnTx/>
                <a:uFillTx/>
                <a:latin typeface="Segoe UI"/>
                <a:ea typeface="+mn-ea"/>
                <a:cs typeface="Segoe UI"/>
              </a:rPr>
              <a:t>Peter Svendsen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a:ln>
                <a:noFill/>
              </a:ln>
              <a:solidFill>
                <a:prstClr val="white"/>
              </a:solidFill>
              <a:effectLst/>
              <a:uLnTx/>
              <a:uFillTx/>
              <a:latin typeface="Segoe UI"/>
              <a:ea typeface="+mn-ea"/>
              <a:cs typeface="Segoe UI"/>
            </a:endParaRPr>
          </a:p>
        </p:txBody>
      </p:sp>
      <p:cxnSp>
        <p:nvCxnSpPr>
          <p:cNvPr id="25" name="Lige forbindelse 24">
            <a:extLst>
              <a:ext uri="{FF2B5EF4-FFF2-40B4-BE49-F238E27FC236}">
                <a16:creationId xmlns:a16="http://schemas.microsoft.com/office/drawing/2014/main" id="{B58503B0-1884-4B5C-9176-4BDA15617BEE}"/>
              </a:ext>
            </a:extLst>
          </p:cNvPr>
          <p:cNvCxnSpPr>
            <a:cxnSpLocks/>
          </p:cNvCxnSpPr>
          <p:nvPr/>
        </p:nvCxnSpPr>
        <p:spPr>
          <a:xfrm>
            <a:off x="1032484" y="5219151"/>
            <a:ext cx="402764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BACA7EFD-961C-408D-8260-001DD8096641}"/>
              </a:ext>
            </a:extLst>
          </p:cNvPr>
          <p:cNvCxnSpPr>
            <a:cxnSpLocks/>
          </p:cNvCxnSpPr>
          <p:nvPr/>
        </p:nvCxnSpPr>
        <p:spPr>
          <a:xfrm>
            <a:off x="2347037" y="5213111"/>
            <a:ext cx="0" cy="365125"/>
          </a:xfrm>
          <a:prstGeom prst="straightConnector1">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41C6F03D-F008-446F-94B7-02D831F7EF23}"/>
              </a:ext>
            </a:extLst>
          </p:cNvPr>
          <p:cNvCxnSpPr>
            <a:cxnSpLocks/>
          </p:cNvCxnSpPr>
          <p:nvPr/>
        </p:nvCxnSpPr>
        <p:spPr>
          <a:xfrm>
            <a:off x="3716337" y="5219151"/>
            <a:ext cx="0" cy="365125"/>
          </a:xfrm>
          <a:prstGeom prst="straightConnector1">
            <a:avLst/>
          </a:prstGeom>
          <a:ln w="1905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Lige pilforbindelse 27">
            <a:extLst>
              <a:ext uri="{FF2B5EF4-FFF2-40B4-BE49-F238E27FC236}">
                <a16:creationId xmlns:a16="http://schemas.microsoft.com/office/drawing/2014/main" id="{8CE2428E-488D-4EB6-8FF3-7EF0FF29B11D}"/>
              </a:ext>
            </a:extLst>
          </p:cNvPr>
          <p:cNvCxnSpPr>
            <a:cxnSpLocks/>
          </p:cNvCxnSpPr>
          <p:nvPr/>
        </p:nvCxnSpPr>
        <p:spPr>
          <a:xfrm>
            <a:off x="1032485" y="5213111"/>
            <a:ext cx="0" cy="365125"/>
          </a:xfrm>
          <a:prstGeom prst="straightConnector1">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Lige pilforbindelse 28">
            <a:extLst>
              <a:ext uri="{FF2B5EF4-FFF2-40B4-BE49-F238E27FC236}">
                <a16:creationId xmlns:a16="http://schemas.microsoft.com/office/drawing/2014/main" id="{AE0DEAE0-EEA4-46B2-8ECA-591C047DFED5}"/>
              </a:ext>
            </a:extLst>
          </p:cNvPr>
          <p:cNvCxnSpPr>
            <a:cxnSpLocks/>
          </p:cNvCxnSpPr>
          <p:nvPr/>
        </p:nvCxnSpPr>
        <p:spPr>
          <a:xfrm>
            <a:off x="5060128" y="5213111"/>
            <a:ext cx="0" cy="365125"/>
          </a:xfrm>
          <a:prstGeom prst="straightConnector1">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Lige forbindelse 29">
            <a:extLst>
              <a:ext uri="{FF2B5EF4-FFF2-40B4-BE49-F238E27FC236}">
                <a16:creationId xmlns:a16="http://schemas.microsoft.com/office/drawing/2014/main" id="{5ACC5F63-7993-4EB6-8814-D148F7ECF5D0}"/>
              </a:ext>
            </a:extLst>
          </p:cNvPr>
          <p:cNvCxnSpPr>
            <a:cxnSpLocks/>
          </p:cNvCxnSpPr>
          <p:nvPr/>
        </p:nvCxnSpPr>
        <p:spPr>
          <a:xfrm>
            <a:off x="3032120" y="4104151"/>
            <a:ext cx="3507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1B8565C-2EC8-4979-9827-27E60EDA7BD9}"/>
              </a:ext>
            </a:extLst>
          </p:cNvPr>
          <p:cNvCxnSpPr>
            <a:cxnSpLocks/>
            <a:stCxn id="14" idx="3"/>
          </p:cNvCxnSpPr>
          <p:nvPr/>
        </p:nvCxnSpPr>
        <p:spPr>
          <a:xfrm>
            <a:off x="2580412" y="3684947"/>
            <a:ext cx="45310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10">
            <a:extLst>
              <a:ext uri="{FF2B5EF4-FFF2-40B4-BE49-F238E27FC236}">
                <a16:creationId xmlns:a16="http://schemas.microsoft.com/office/drawing/2014/main" id="{C92C655C-5802-4EAB-B5EF-FA555E23ED75}"/>
              </a:ext>
            </a:extLst>
          </p:cNvPr>
          <p:cNvSpPr txBox="1"/>
          <p:nvPr/>
        </p:nvSpPr>
        <p:spPr>
          <a:xfrm>
            <a:off x="1132113" y="861150"/>
            <a:ext cx="9927774" cy="63829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800" b="1" i="0" u="none" strike="noStrike" kern="1200" cap="none" spc="0" normalizeH="0" baseline="0" noProof="0">
                <a:ln>
                  <a:noFill/>
                </a:ln>
                <a:solidFill>
                  <a:srgbClr val="E7E6E6">
                    <a:lumMod val="25000"/>
                  </a:srgbClr>
                </a:solidFill>
                <a:effectLst/>
                <a:uLnTx/>
                <a:uFillTx/>
                <a:latin typeface="Segoe UI" panose="020B0502040204020203" pitchFamily="34" charset="0"/>
                <a:ea typeface="+mn-ea"/>
                <a:cs typeface="+mn-cs"/>
              </a:rPr>
              <a:t>Organiseringen, som understøtter strategien</a:t>
            </a:r>
          </a:p>
        </p:txBody>
      </p:sp>
      <p:sp>
        <p:nvSpPr>
          <p:cNvPr id="36" name="Tekstfelt 35">
            <a:extLst>
              <a:ext uri="{FF2B5EF4-FFF2-40B4-BE49-F238E27FC236}">
                <a16:creationId xmlns:a16="http://schemas.microsoft.com/office/drawing/2014/main" id="{52D136C6-ED2A-4796-BBCA-24C846B864F2}"/>
              </a:ext>
            </a:extLst>
          </p:cNvPr>
          <p:cNvSpPr txBox="1"/>
          <p:nvPr/>
        </p:nvSpPr>
        <p:spPr>
          <a:xfrm>
            <a:off x="5966535" y="4165353"/>
            <a:ext cx="2580470" cy="276999"/>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white"/>
                </a:solidFill>
                <a:effectLst/>
                <a:uLnTx/>
                <a:uFillTx/>
                <a:latin typeface="Segoe UI"/>
                <a:ea typeface="+mn-ea"/>
                <a:cs typeface="Segoe UI"/>
              </a:rPr>
              <a:t>Forberedende projektforum</a:t>
            </a:r>
          </a:p>
        </p:txBody>
      </p:sp>
      <p:sp>
        <p:nvSpPr>
          <p:cNvPr id="37" name="Tekstfelt 36">
            <a:extLst>
              <a:ext uri="{FF2B5EF4-FFF2-40B4-BE49-F238E27FC236}">
                <a16:creationId xmlns:a16="http://schemas.microsoft.com/office/drawing/2014/main" id="{711268D4-C61B-4EAF-945B-EE48562C8AC6}"/>
              </a:ext>
            </a:extLst>
          </p:cNvPr>
          <p:cNvSpPr txBox="1"/>
          <p:nvPr/>
        </p:nvSpPr>
        <p:spPr>
          <a:xfrm>
            <a:off x="6488432" y="3416825"/>
            <a:ext cx="1523052" cy="461665"/>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white"/>
                </a:solidFill>
                <a:effectLst/>
                <a:uLnTx/>
                <a:uFillTx/>
                <a:latin typeface="Segoe UI"/>
                <a:ea typeface="+mn-ea"/>
                <a:cs typeface="Segoe UI"/>
              </a:rPr>
              <a:t>Projektforum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white"/>
                </a:solidFill>
                <a:effectLst/>
                <a:uLnTx/>
                <a:uFillTx/>
                <a:latin typeface="Segoe UI"/>
                <a:ea typeface="+mn-ea"/>
                <a:cs typeface="Segoe UI"/>
              </a:rPr>
              <a:t>(Direktion)</a:t>
            </a:r>
          </a:p>
        </p:txBody>
      </p:sp>
      <p:sp>
        <p:nvSpPr>
          <p:cNvPr id="40" name="Tekstfelt 39">
            <a:extLst>
              <a:ext uri="{FF2B5EF4-FFF2-40B4-BE49-F238E27FC236}">
                <a16:creationId xmlns:a16="http://schemas.microsoft.com/office/drawing/2014/main" id="{555A598E-9A0B-4962-A527-B0D5ACBEA2B0}"/>
              </a:ext>
            </a:extLst>
          </p:cNvPr>
          <p:cNvSpPr txBox="1"/>
          <p:nvPr/>
        </p:nvSpPr>
        <p:spPr>
          <a:xfrm>
            <a:off x="9215432" y="3411029"/>
            <a:ext cx="2135814" cy="461665"/>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white"/>
                </a:solidFill>
                <a:effectLst/>
                <a:uLnTx/>
                <a:uFillTx/>
                <a:latin typeface="Segoe UI"/>
                <a:ea typeface="+mn-ea"/>
                <a:cs typeface="Segoe UI"/>
              </a:rPr>
              <a:t>Punktlighedsforum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white"/>
                </a:solidFill>
                <a:effectLst/>
                <a:uLnTx/>
                <a:uFillTx/>
                <a:latin typeface="Segoe UI"/>
                <a:ea typeface="+mn-ea"/>
                <a:cs typeface="Segoe UI"/>
              </a:rPr>
              <a:t>(Direktion)</a:t>
            </a:r>
            <a:endParaRPr kumimoji="0" lang="da-DK" sz="1200" b="1" i="0" u="none" strike="noStrike" kern="1200" cap="none" spc="0" normalizeH="0" baseline="0" noProof="0">
              <a:ln>
                <a:noFill/>
              </a:ln>
              <a:solidFill>
                <a:prstClr val="white"/>
              </a:solidFill>
              <a:effectLst/>
              <a:uLnTx/>
              <a:uFillTx/>
              <a:latin typeface="Segoe UI"/>
              <a:ea typeface="+mn-ea"/>
              <a:cs typeface="Segoe UI"/>
            </a:endParaRPr>
          </a:p>
        </p:txBody>
      </p:sp>
      <p:sp>
        <p:nvSpPr>
          <p:cNvPr id="41" name="Tekstfelt 40">
            <a:extLst>
              <a:ext uri="{FF2B5EF4-FFF2-40B4-BE49-F238E27FC236}">
                <a16:creationId xmlns:a16="http://schemas.microsoft.com/office/drawing/2014/main" id="{EC9C0EAF-8F35-49D9-B475-7D450F54FB31}"/>
              </a:ext>
            </a:extLst>
          </p:cNvPr>
          <p:cNvSpPr txBox="1"/>
          <p:nvPr/>
        </p:nvSpPr>
        <p:spPr>
          <a:xfrm>
            <a:off x="8257504" y="2342054"/>
            <a:ext cx="1025947" cy="276999"/>
          </a:xfrm>
          <a:prstGeom prst="rect">
            <a:avLst/>
          </a:prstGeom>
          <a:solidFill>
            <a:srgbClr val="E8E8E8"/>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Segoe UI"/>
                <a:ea typeface="+mn-ea"/>
                <a:cs typeface="Segoe UI"/>
              </a:rPr>
              <a:t>Direktion</a:t>
            </a:r>
            <a:endParaRPr kumimoji="0" lang="da-DK" sz="1200" b="0" i="0" u="none" strike="noStrike" kern="1200" cap="none" spc="0" normalizeH="0" baseline="0" noProof="0">
              <a:ln>
                <a:noFill/>
              </a:ln>
              <a:solidFill>
                <a:prstClr val="black"/>
              </a:solidFill>
              <a:effectLst/>
              <a:uLnTx/>
              <a:uFillTx/>
              <a:latin typeface="Segoe UI"/>
              <a:ea typeface="+mn-ea"/>
              <a:cs typeface="Segoe UI"/>
            </a:endParaRPr>
          </a:p>
        </p:txBody>
      </p:sp>
      <p:sp>
        <p:nvSpPr>
          <p:cNvPr id="42" name="Tekstfelt 41">
            <a:extLst>
              <a:ext uri="{FF2B5EF4-FFF2-40B4-BE49-F238E27FC236}">
                <a16:creationId xmlns:a16="http://schemas.microsoft.com/office/drawing/2014/main" id="{8A56AFC1-1F3E-43C8-A33E-11D1656461CC}"/>
              </a:ext>
            </a:extLst>
          </p:cNvPr>
          <p:cNvSpPr txBox="1"/>
          <p:nvPr/>
        </p:nvSpPr>
        <p:spPr>
          <a:xfrm>
            <a:off x="8999017" y="4164872"/>
            <a:ext cx="1202972" cy="461665"/>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white"/>
                </a:solidFill>
                <a:effectLst/>
                <a:uLnTx/>
                <a:uFillTx/>
                <a:latin typeface="Segoe UI"/>
                <a:ea typeface="+mn-ea"/>
                <a:cs typeface="Segoe UI"/>
              </a:rPr>
              <a:t>Internt </a:t>
            </a:r>
            <a:r>
              <a:rPr kumimoji="0" lang="da-DK" sz="1200" b="0" i="0" u="none" strike="noStrike" kern="1200" cap="none" spc="0" normalizeH="0" baseline="0" noProof="0" err="1">
                <a:ln>
                  <a:noFill/>
                </a:ln>
                <a:solidFill>
                  <a:prstClr val="white"/>
                </a:solidFill>
                <a:effectLst/>
                <a:uLnTx/>
                <a:uFillTx/>
                <a:latin typeface="Segoe UI"/>
                <a:ea typeface="+mn-ea"/>
                <a:cs typeface="Segoe UI"/>
              </a:rPr>
              <a:t>value</a:t>
            </a:r>
            <a:r>
              <a:rPr kumimoji="0" lang="da-DK" sz="1200" b="0" i="0" u="none" strike="noStrike" kern="1200" cap="none" spc="0" normalizeH="0" baseline="0" noProof="0">
                <a:ln>
                  <a:noFill/>
                </a:ln>
                <a:solidFill>
                  <a:prstClr val="white"/>
                </a:solidFill>
                <a:effectLst/>
                <a:uLnTx/>
                <a:uFillTx/>
                <a:latin typeface="Segoe UI"/>
                <a:ea typeface="+mn-ea"/>
                <a:cs typeface="Segoe UI"/>
              </a:rPr>
              <a:t> stream board</a:t>
            </a:r>
          </a:p>
        </p:txBody>
      </p:sp>
      <p:sp>
        <p:nvSpPr>
          <p:cNvPr id="43" name="Tekstfelt 42">
            <a:extLst>
              <a:ext uri="{FF2B5EF4-FFF2-40B4-BE49-F238E27FC236}">
                <a16:creationId xmlns:a16="http://schemas.microsoft.com/office/drawing/2014/main" id="{8004B26B-B744-47EA-A02B-77D9EBBB2FAB}"/>
              </a:ext>
            </a:extLst>
          </p:cNvPr>
          <p:cNvSpPr txBox="1"/>
          <p:nvPr/>
        </p:nvSpPr>
        <p:spPr>
          <a:xfrm>
            <a:off x="10369925" y="4155938"/>
            <a:ext cx="1257108" cy="461665"/>
          </a:xfrm>
          <a:prstGeom prst="rect">
            <a:avLst/>
          </a:prstGeom>
          <a:solidFill>
            <a:srgbClr val="004E51"/>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white"/>
                </a:solidFill>
                <a:effectLst/>
                <a:uLnTx/>
                <a:uFillTx/>
                <a:latin typeface="Segoe UI"/>
                <a:ea typeface="+mn-ea"/>
                <a:cs typeface="Segoe UI"/>
              </a:rPr>
              <a:t>Punktligheds-forum med DSB</a:t>
            </a:r>
          </a:p>
        </p:txBody>
      </p:sp>
      <p:cxnSp>
        <p:nvCxnSpPr>
          <p:cNvPr id="51" name="Lige forbindelse 50">
            <a:extLst>
              <a:ext uri="{FF2B5EF4-FFF2-40B4-BE49-F238E27FC236}">
                <a16:creationId xmlns:a16="http://schemas.microsoft.com/office/drawing/2014/main" id="{1BDC9FD8-686C-431E-81E3-7535D497BE04}"/>
              </a:ext>
            </a:extLst>
          </p:cNvPr>
          <p:cNvCxnSpPr>
            <a:cxnSpLocks/>
          </p:cNvCxnSpPr>
          <p:nvPr/>
        </p:nvCxnSpPr>
        <p:spPr>
          <a:xfrm>
            <a:off x="7248088" y="2960870"/>
            <a:ext cx="303525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Lige forbindelse 60">
            <a:extLst>
              <a:ext uri="{FF2B5EF4-FFF2-40B4-BE49-F238E27FC236}">
                <a16:creationId xmlns:a16="http://schemas.microsoft.com/office/drawing/2014/main" id="{05717693-BD53-4232-B7AC-F7065E809228}"/>
              </a:ext>
            </a:extLst>
          </p:cNvPr>
          <p:cNvCxnSpPr>
            <a:cxnSpLocks/>
          </p:cNvCxnSpPr>
          <p:nvPr/>
        </p:nvCxnSpPr>
        <p:spPr>
          <a:xfrm flipV="1">
            <a:off x="8781109" y="2619053"/>
            <a:ext cx="0" cy="342296"/>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10">
            <a:extLst>
              <a:ext uri="{FF2B5EF4-FFF2-40B4-BE49-F238E27FC236}">
                <a16:creationId xmlns:a16="http://schemas.microsoft.com/office/drawing/2014/main" id="{FF9F8892-B4F8-4ED9-A6E2-B780622A81DD}"/>
              </a:ext>
            </a:extLst>
          </p:cNvPr>
          <p:cNvSpPr txBox="1"/>
          <p:nvPr/>
        </p:nvSpPr>
        <p:spPr>
          <a:xfrm>
            <a:off x="1272699" y="1737840"/>
            <a:ext cx="3541080" cy="36088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srgbClr val="E7E6E6">
                    <a:lumMod val="25000"/>
                  </a:srgbClr>
                </a:solidFill>
                <a:effectLst/>
                <a:uLnTx/>
                <a:uFillTx/>
                <a:latin typeface="Segoe UI" panose="020B0502040204020203" pitchFamily="34" charset="0"/>
                <a:ea typeface="+mn-ea"/>
                <a:cs typeface="+mn-cs"/>
              </a:rPr>
              <a:t>Organisering</a:t>
            </a:r>
          </a:p>
        </p:txBody>
      </p:sp>
      <p:sp>
        <p:nvSpPr>
          <p:cNvPr id="66" name="TextBox 10">
            <a:extLst>
              <a:ext uri="{FF2B5EF4-FFF2-40B4-BE49-F238E27FC236}">
                <a16:creationId xmlns:a16="http://schemas.microsoft.com/office/drawing/2014/main" id="{AA4F3E0C-771E-4450-A408-B635F9A1ACD5}"/>
              </a:ext>
            </a:extLst>
          </p:cNvPr>
          <p:cNvSpPr txBox="1"/>
          <p:nvPr/>
        </p:nvSpPr>
        <p:spPr>
          <a:xfrm>
            <a:off x="7559040" y="1688229"/>
            <a:ext cx="2447109" cy="360883"/>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a:ln>
                  <a:noFill/>
                </a:ln>
                <a:solidFill>
                  <a:srgbClr val="E7E6E6">
                    <a:lumMod val="25000"/>
                  </a:srgbClr>
                </a:solidFill>
                <a:effectLst/>
                <a:uLnTx/>
                <a:uFillTx/>
                <a:latin typeface="Segoe UI" panose="020B0502040204020203" pitchFamily="34" charset="0"/>
                <a:ea typeface="+mn-ea"/>
                <a:cs typeface="+mn-cs"/>
              </a:rPr>
              <a:t>Direktionsfora</a:t>
            </a:r>
          </a:p>
        </p:txBody>
      </p:sp>
      <p:cxnSp>
        <p:nvCxnSpPr>
          <p:cNvPr id="46" name="Lige forbindelse 45">
            <a:extLst>
              <a:ext uri="{FF2B5EF4-FFF2-40B4-BE49-F238E27FC236}">
                <a16:creationId xmlns:a16="http://schemas.microsoft.com/office/drawing/2014/main" id="{B6785973-0518-4300-8362-591F90012E01}"/>
              </a:ext>
            </a:extLst>
          </p:cNvPr>
          <p:cNvCxnSpPr>
            <a:cxnSpLocks/>
            <a:stCxn id="36" idx="0"/>
            <a:endCxn id="37" idx="2"/>
          </p:cNvCxnSpPr>
          <p:nvPr/>
        </p:nvCxnSpPr>
        <p:spPr>
          <a:xfrm flipH="1" flipV="1">
            <a:off x="7249958" y="3878490"/>
            <a:ext cx="6812" cy="286863"/>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E173A527-A5BD-43FD-B621-FCE76DD6E71F}"/>
              </a:ext>
            </a:extLst>
          </p:cNvPr>
          <p:cNvCxnSpPr>
            <a:cxnSpLocks/>
            <a:stCxn id="42" idx="0"/>
          </p:cNvCxnSpPr>
          <p:nvPr/>
        </p:nvCxnSpPr>
        <p:spPr>
          <a:xfrm flipV="1">
            <a:off x="9600503" y="3878490"/>
            <a:ext cx="0" cy="286382"/>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Lige forbindelse 53">
            <a:extLst>
              <a:ext uri="{FF2B5EF4-FFF2-40B4-BE49-F238E27FC236}">
                <a16:creationId xmlns:a16="http://schemas.microsoft.com/office/drawing/2014/main" id="{FB727492-C946-43BC-AF8A-06049EFCE38C}"/>
              </a:ext>
            </a:extLst>
          </p:cNvPr>
          <p:cNvCxnSpPr>
            <a:cxnSpLocks/>
          </p:cNvCxnSpPr>
          <p:nvPr/>
        </p:nvCxnSpPr>
        <p:spPr>
          <a:xfrm flipV="1">
            <a:off x="10971410" y="3878490"/>
            <a:ext cx="0" cy="277450"/>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Lige forbindelse 54">
            <a:extLst>
              <a:ext uri="{FF2B5EF4-FFF2-40B4-BE49-F238E27FC236}">
                <a16:creationId xmlns:a16="http://schemas.microsoft.com/office/drawing/2014/main" id="{A26A008B-6CAB-4FFD-9035-7A17D490F424}"/>
              </a:ext>
            </a:extLst>
          </p:cNvPr>
          <p:cNvCxnSpPr>
            <a:cxnSpLocks/>
            <a:endCxn id="37" idx="0"/>
          </p:cNvCxnSpPr>
          <p:nvPr/>
        </p:nvCxnSpPr>
        <p:spPr>
          <a:xfrm>
            <a:off x="7249958" y="2957585"/>
            <a:ext cx="0" cy="45924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Lige forbindelse 55">
            <a:extLst>
              <a:ext uri="{FF2B5EF4-FFF2-40B4-BE49-F238E27FC236}">
                <a16:creationId xmlns:a16="http://schemas.microsoft.com/office/drawing/2014/main" id="{BDB9ED97-D127-4CF4-BCEE-61695A10FBFB}"/>
              </a:ext>
            </a:extLst>
          </p:cNvPr>
          <p:cNvCxnSpPr>
            <a:cxnSpLocks/>
          </p:cNvCxnSpPr>
          <p:nvPr/>
        </p:nvCxnSpPr>
        <p:spPr>
          <a:xfrm>
            <a:off x="10286606" y="2955553"/>
            <a:ext cx="0" cy="4554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Tekstfelt 37">
            <a:extLst>
              <a:ext uri="{FF2B5EF4-FFF2-40B4-BE49-F238E27FC236}">
                <a16:creationId xmlns:a16="http://schemas.microsoft.com/office/drawing/2014/main" id="{2C41554B-F103-4BB5-8832-1CABB3ACA41F}"/>
              </a:ext>
            </a:extLst>
          </p:cNvPr>
          <p:cNvSpPr txBox="1"/>
          <p:nvPr/>
        </p:nvSpPr>
        <p:spPr>
          <a:xfrm>
            <a:off x="8141086" y="5352203"/>
            <a:ext cx="1249254" cy="276999"/>
          </a:xfrm>
          <a:prstGeom prst="rect">
            <a:avLst/>
          </a:prstGeom>
          <a:solidFill>
            <a:srgbClr val="E8E8E8"/>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Segoe UI"/>
                <a:ea typeface="+mn-ea"/>
                <a:cs typeface="Segoe UI"/>
              </a:rPr>
              <a:t>Ordentlighed</a:t>
            </a:r>
            <a:endParaRPr kumimoji="0" lang="da-DK" sz="1200" b="0" i="0" u="none" strike="noStrike" kern="1200" cap="none" spc="0" normalizeH="0" baseline="0" noProof="0">
              <a:ln>
                <a:noFill/>
              </a:ln>
              <a:solidFill>
                <a:prstClr val="black"/>
              </a:solidFill>
              <a:effectLst/>
              <a:uLnTx/>
              <a:uFillTx/>
              <a:latin typeface="Segoe UI"/>
              <a:ea typeface="+mn-ea"/>
              <a:cs typeface="Segoe UI"/>
            </a:endParaRPr>
          </a:p>
        </p:txBody>
      </p:sp>
      <p:sp>
        <p:nvSpPr>
          <p:cNvPr id="39" name="Tekstfelt 38">
            <a:extLst>
              <a:ext uri="{FF2B5EF4-FFF2-40B4-BE49-F238E27FC236}">
                <a16:creationId xmlns:a16="http://schemas.microsoft.com/office/drawing/2014/main" id="{282B3D8A-162D-4AE3-83CB-08763F8DD02A}"/>
              </a:ext>
            </a:extLst>
          </p:cNvPr>
          <p:cNvSpPr txBox="1"/>
          <p:nvPr/>
        </p:nvSpPr>
        <p:spPr>
          <a:xfrm>
            <a:off x="9654464" y="5340032"/>
            <a:ext cx="1249254" cy="276999"/>
          </a:xfrm>
          <a:prstGeom prst="rect">
            <a:avLst/>
          </a:prstGeom>
          <a:solidFill>
            <a:srgbClr val="E8E8E8"/>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Segoe UI"/>
                <a:ea typeface="+mn-ea"/>
                <a:cs typeface="Segoe UI"/>
              </a:rPr>
              <a:t>Punktlighed</a:t>
            </a:r>
            <a:endParaRPr kumimoji="0" lang="da-DK" sz="1200" b="0" i="0" u="none" strike="noStrike" kern="1200" cap="none" spc="0" normalizeH="0" baseline="0" noProof="0">
              <a:ln>
                <a:noFill/>
              </a:ln>
              <a:solidFill>
                <a:prstClr val="black"/>
              </a:solidFill>
              <a:effectLst/>
              <a:uLnTx/>
              <a:uFillTx/>
              <a:latin typeface="Segoe UI"/>
              <a:ea typeface="+mn-ea"/>
              <a:cs typeface="Segoe UI"/>
            </a:endParaRPr>
          </a:p>
        </p:txBody>
      </p:sp>
      <p:sp>
        <p:nvSpPr>
          <p:cNvPr id="44" name="Tekstfelt 43">
            <a:extLst>
              <a:ext uri="{FF2B5EF4-FFF2-40B4-BE49-F238E27FC236}">
                <a16:creationId xmlns:a16="http://schemas.microsoft.com/office/drawing/2014/main" id="{772D252E-6461-4368-9AE9-583B76F2F5A8}"/>
              </a:ext>
            </a:extLst>
          </p:cNvPr>
          <p:cNvSpPr txBox="1"/>
          <p:nvPr/>
        </p:nvSpPr>
        <p:spPr>
          <a:xfrm>
            <a:off x="6640879" y="5360277"/>
            <a:ext cx="1249254" cy="276999"/>
          </a:xfrm>
          <a:prstGeom prst="rect">
            <a:avLst/>
          </a:prstGeom>
          <a:solidFill>
            <a:srgbClr val="E8E8E8"/>
          </a:solid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Segoe UI"/>
                <a:ea typeface="+mn-ea"/>
                <a:cs typeface="Segoe UI"/>
              </a:rPr>
              <a:t>Projekter</a:t>
            </a:r>
          </a:p>
        </p:txBody>
      </p:sp>
      <p:cxnSp>
        <p:nvCxnSpPr>
          <p:cNvPr id="45" name="Lige forbindelse 44">
            <a:extLst>
              <a:ext uri="{FF2B5EF4-FFF2-40B4-BE49-F238E27FC236}">
                <a16:creationId xmlns:a16="http://schemas.microsoft.com/office/drawing/2014/main" id="{F19E9847-135F-4EB7-A9FD-AE5862E568B8}"/>
              </a:ext>
            </a:extLst>
          </p:cNvPr>
          <p:cNvCxnSpPr>
            <a:cxnSpLocks/>
            <a:stCxn id="39" idx="0"/>
            <a:endCxn id="40" idx="2"/>
          </p:cNvCxnSpPr>
          <p:nvPr/>
        </p:nvCxnSpPr>
        <p:spPr>
          <a:xfrm flipV="1">
            <a:off x="10279091" y="3872694"/>
            <a:ext cx="4248" cy="1467338"/>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Lige forbindelse 47">
            <a:extLst>
              <a:ext uri="{FF2B5EF4-FFF2-40B4-BE49-F238E27FC236}">
                <a16:creationId xmlns:a16="http://schemas.microsoft.com/office/drawing/2014/main" id="{CA4C6835-912B-43DF-BB3D-DDCD45A5E25F}"/>
              </a:ext>
            </a:extLst>
          </p:cNvPr>
          <p:cNvCxnSpPr>
            <a:cxnSpLocks/>
            <a:stCxn id="38" idx="0"/>
          </p:cNvCxnSpPr>
          <p:nvPr/>
        </p:nvCxnSpPr>
        <p:spPr>
          <a:xfrm flipV="1">
            <a:off x="8765713" y="2961349"/>
            <a:ext cx="14109" cy="2390854"/>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FCFCD052-D7BA-4ABF-913D-E1EA9B0E8DDC}"/>
              </a:ext>
            </a:extLst>
          </p:cNvPr>
          <p:cNvCxnSpPr>
            <a:cxnSpLocks/>
            <a:stCxn id="44" idx="0"/>
            <a:endCxn id="36" idx="2"/>
          </p:cNvCxnSpPr>
          <p:nvPr/>
        </p:nvCxnSpPr>
        <p:spPr>
          <a:xfrm flipH="1" flipV="1">
            <a:off x="7256770" y="4442352"/>
            <a:ext cx="8736" cy="917925"/>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55C434C6-979D-4672-BC9A-7CBCD02D2BEB}"/>
              </a:ext>
            </a:extLst>
          </p:cNvPr>
          <p:cNvSpPr/>
          <p:nvPr/>
        </p:nvSpPr>
        <p:spPr>
          <a:xfrm>
            <a:off x="6418217" y="4984547"/>
            <a:ext cx="4763495" cy="1259097"/>
          </a:xfrm>
          <a:prstGeom prst="rect">
            <a:avLst/>
          </a:prstGeom>
          <a:noFill/>
          <a:ln>
            <a:solidFill>
              <a:srgbClr val="B7B7B7"/>
            </a:solidFill>
            <a:prstDash val="dash"/>
            <a:extLst>
              <a:ext uri="{C807C97D-BFC1-408E-A445-0C87EB9F89A2}">
                <ask:lineSketchStyleProps xmlns:ask="http://schemas.microsoft.com/office/drawing/2018/sketchyshapes" sd="1219033472">
                  <a:custGeom>
                    <a:avLst/>
                    <a:gdLst>
                      <a:gd name="connsiteX0" fmla="*/ 0 w 4763495"/>
                      <a:gd name="connsiteY0" fmla="*/ 0 h 1259097"/>
                      <a:gd name="connsiteX1" fmla="*/ 547802 w 4763495"/>
                      <a:gd name="connsiteY1" fmla="*/ 0 h 1259097"/>
                      <a:gd name="connsiteX2" fmla="*/ 1000334 w 4763495"/>
                      <a:gd name="connsiteY2" fmla="*/ 0 h 1259097"/>
                      <a:gd name="connsiteX3" fmla="*/ 1691041 w 4763495"/>
                      <a:gd name="connsiteY3" fmla="*/ 0 h 1259097"/>
                      <a:gd name="connsiteX4" fmla="*/ 2238843 w 4763495"/>
                      <a:gd name="connsiteY4" fmla="*/ 0 h 1259097"/>
                      <a:gd name="connsiteX5" fmla="*/ 2786645 w 4763495"/>
                      <a:gd name="connsiteY5" fmla="*/ 0 h 1259097"/>
                      <a:gd name="connsiteX6" fmla="*/ 3477351 w 4763495"/>
                      <a:gd name="connsiteY6" fmla="*/ 0 h 1259097"/>
                      <a:gd name="connsiteX7" fmla="*/ 3977518 w 4763495"/>
                      <a:gd name="connsiteY7" fmla="*/ 0 h 1259097"/>
                      <a:gd name="connsiteX8" fmla="*/ 4763495 w 4763495"/>
                      <a:gd name="connsiteY8" fmla="*/ 0 h 1259097"/>
                      <a:gd name="connsiteX9" fmla="*/ 4763495 w 4763495"/>
                      <a:gd name="connsiteY9" fmla="*/ 444881 h 1259097"/>
                      <a:gd name="connsiteX10" fmla="*/ 4763495 w 4763495"/>
                      <a:gd name="connsiteY10" fmla="*/ 839398 h 1259097"/>
                      <a:gd name="connsiteX11" fmla="*/ 4763495 w 4763495"/>
                      <a:gd name="connsiteY11" fmla="*/ 1259097 h 1259097"/>
                      <a:gd name="connsiteX12" fmla="*/ 4120423 w 4763495"/>
                      <a:gd name="connsiteY12" fmla="*/ 1259097 h 1259097"/>
                      <a:gd name="connsiteX13" fmla="*/ 3429716 w 4763495"/>
                      <a:gd name="connsiteY13" fmla="*/ 1259097 h 1259097"/>
                      <a:gd name="connsiteX14" fmla="*/ 2739010 w 4763495"/>
                      <a:gd name="connsiteY14" fmla="*/ 1259097 h 1259097"/>
                      <a:gd name="connsiteX15" fmla="*/ 2238843 w 4763495"/>
                      <a:gd name="connsiteY15" fmla="*/ 1259097 h 1259097"/>
                      <a:gd name="connsiteX16" fmla="*/ 1643406 w 4763495"/>
                      <a:gd name="connsiteY16" fmla="*/ 1259097 h 1259097"/>
                      <a:gd name="connsiteX17" fmla="*/ 952699 w 4763495"/>
                      <a:gd name="connsiteY17" fmla="*/ 1259097 h 1259097"/>
                      <a:gd name="connsiteX18" fmla="*/ 0 w 4763495"/>
                      <a:gd name="connsiteY18" fmla="*/ 1259097 h 1259097"/>
                      <a:gd name="connsiteX19" fmla="*/ 0 w 4763495"/>
                      <a:gd name="connsiteY19" fmla="*/ 877171 h 1259097"/>
                      <a:gd name="connsiteX20" fmla="*/ 0 w 4763495"/>
                      <a:gd name="connsiteY20" fmla="*/ 482654 h 1259097"/>
                      <a:gd name="connsiteX21" fmla="*/ 0 w 4763495"/>
                      <a:gd name="connsiteY21" fmla="*/ 0 h 125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3495" h="1259097" extrusionOk="0">
                        <a:moveTo>
                          <a:pt x="0" y="0"/>
                        </a:moveTo>
                        <a:cubicBezTo>
                          <a:pt x="176778" y="-64741"/>
                          <a:pt x="348178" y="19986"/>
                          <a:pt x="547802" y="0"/>
                        </a:cubicBezTo>
                        <a:cubicBezTo>
                          <a:pt x="747426" y="-19986"/>
                          <a:pt x="809945" y="49355"/>
                          <a:pt x="1000334" y="0"/>
                        </a:cubicBezTo>
                        <a:cubicBezTo>
                          <a:pt x="1190723" y="-49355"/>
                          <a:pt x="1377918" y="80259"/>
                          <a:pt x="1691041" y="0"/>
                        </a:cubicBezTo>
                        <a:cubicBezTo>
                          <a:pt x="2004164" y="-80259"/>
                          <a:pt x="2124067" y="40542"/>
                          <a:pt x="2238843" y="0"/>
                        </a:cubicBezTo>
                        <a:cubicBezTo>
                          <a:pt x="2353619" y="-40542"/>
                          <a:pt x="2671562" y="60477"/>
                          <a:pt x="2786645" y="0"/>
                        </a:cubicBezTo>
                        <a:cubicBezTo>
                          <a:pt x="2901728" y="-60477"/>
                          <a:pt x="3333180" y="66881"/>
                          <a:pt x="3477351" y="0"/>
                        </a:cubicBezTo>
                        <a:cubicBezTo>
                          <a:pt x="3621522" y="-66881"/>
                          <a:pt x="3778595" y="45674"/>
                          <a:pt x="3977518" y="0"/>
                        </a:cubicBezTo>
                        <a:cubicBezTo>
                          <a:pt x="4176441" y="-45674"/>
                          <a:pt x="4500993" y="22921"/>
                          <a:pt x="4763495" y="0"/>
                        </a:cubicBezTo>
                        <a:cubicBezTo>
                          <a:pt x="4813242" y="200524"/>
                          <a:pt x="4714906" y="322969"/>
                          <a:pt x="4763495" y="444881"/>
                        </a:cubicBezTo>
                        <a:cubicBezTo>
                          <a:pt x="4812084" y="566793"/>
                          <a:pt x="4748704" y="643997"/>
                          <a:pt x="4763495" y="839398"/>
                        </a:cubicBezTo>
                        <a:cubicBezTo>
                          <a:pt x="4778286" y="1034799"/>
                          <a:pt x="4733715" y="1139725"/>
                          <a:pt x="4763495" y="1259097"/>
                        </a:cubicBezTo>
                        <a:cubicBezTo>
                          <a:pt x="4598325" y="1299559"/>
                          <a:pt x="4363292" y="1246985"/>
                          <a:pt x="4120423" y="1259097"/>
                        </a:cubicBezTo>
                        <a:cubicBezTo>
                          <a:pt x="3877554" y="1271209"/>
                          <a:pt x="3723442" y="1218481"/>
                          <a:pt x="3429716" y="1259097"/>
                        </a:cubicBezTo>
                        <a:cubicBezTo>
                          <a:pt x="3135990" y="1299713"/>
                          <a:pt x="2974989" y="1253592"/>
                          <a:pt x="2739010" y="1259097"/>
                        </a:cubicBezTo>
                        <a:cubicBezTo>
                          <a:pt x="2503031" y="1264602"/>
                          <a:pt x="2418696" y="1229012"/>
                          <a:pt x="2238843" y="1259097"/>
                        </a:cubicBezTo>
                        <a:cubicBezTo>
                          <a:pt x="2058990" y="1289182"/>
                          <a:pt x="1770718" y="1219703"/>
                          <a:pt x="1643406" y="1259097"/>
                        </a:cubicBezTo>
                        <a:cubicBezTo>
                          <a:pt x="1516094" y="1298491"/>
                          <a:pt x="1123120" y="1241219"/>
                          <a:pt x="952699" y="1259097"/>
                        </a:cubicBezTo>
                        <a:cubicBezTo>
                          <a:pt x="782278" y="1276975"/>
                          <a:pt x="214664" y="1222257"/>
                          <a:pt x="0" y="1259097"/>
                        </a:cubicBezTo>
                        <a:cubicBezTo>
                          <a:pt x="-16711" y="1131586"/>
                          <a:pt x="29208" y="996991"/>
                          <a:pt x="0" y="877171"/>
                        </a:cubicBezTo>
                        <a:cubicBezTo>
                          <a:pt x="-29208" y="757351"/>
                          <a:pt x="34636" y="672256"/>
                          <a:pt x="0" y="482654"/>
                        </a:cubicBezTo>
                        <a:cubicBezTo>
                          <a:pt x="-34636" y="293052"/>
                          <a:pt x="24414" y="16239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kstfelt 51">
            <a:extLst>
              <a:ext uri="{FF2B5EF4-FFF2-40B4-BE49-F238E27FC236}">
                <a16:creationId xmlns:a16="http://schemas.microsoft.com/office/drawing/2014/main" id="{4FBE3B82-AF52-42AB-A363-D345921AF18B}"/>
              </a:ext>
            </a:extLst>
          </p:cNvPr>
          <p:cNvSpPr txBox="1"/>
          <p:nvPr/>
        </p:nvSpPr>
        <p:spPr>
          <a:xfrm>
            <a:off x="7571130" y="5841780"/>
            <a:ext cx="2419958" cy="276999"/>
          </a:xfrm>
          <a:prstGeom prst="rect">
            <a:avLst/>
          </a:prstGeom>
          <a:noFill/>
          <a:ln w="19050">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prstClr val="black"/>
                </a:solidFill>
                <a:effectLst/>
                <a:uLnTx/>
                <a:uFillTx/>
                <a:latin typeface="Segoe UI"/>
                <a:ea typeface="+mn-ea"/>
                <a:cs typeface="Segoe UI"/>
              </a:rPr>
              <a:t>Strategiske initiativer</a:t>
            </a:r>
            <a:endParaRPr kumimoji="0" lang="da-DK" sz="1200" b="0" i="0" u="none" strike="noStrike" kern="1200" cap="none" spc="0" normalizeH="0" baseline="0" noProof="0">
              <a:ln>
                <a:noFill/>
              </a:ln>
              <a:solidFill>
                <a:prstClr val="black"/>
              </a:solidFill>
              <a:effectLst/>
              <a:uLnTx/>
              <a:uFillTx/>
              <a:latin typeface="Segoe UI"/>
              <a:ea typeface="+mn-ea"/>
              <a:cs typeface="Segoe UI"/>
            </a:endParaRPr>
          </a:p>
        </p:txBody>
      </p:sp>
    </p:spTree>
    <p:extLst>
      <p:ext uri="{BB962C8B-B14F-4D97-AF65-F5344CB8AC3E}">
        <p14:creationId xmlns:p14="http://schemas.microsoft.com/office/powerpoint/2010/main" val="2441553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ja923f41af6a46a1a444b7f9cdc7bed7 xmlns="2c8898e1-d2fb-49e5-bd22-e78955a92ea2">
      <Terms xmlns="http://schemas.microsoft.com/office/infopath/2007/PartnerControls"/>
    </ja923f41af6a46a1a444b7f9cdc7bed7>
    <TaxCatchAll xmlns="2c8898e1-d2fb-49e5-bd22-e78955a92ea2">
      <Value>11</Value>
      <Value>10</Value>
      <Value>7</Value>
    </TaxCatchAll>
    <j9f413145c0f4fb4928dd4928ed6874b xmlns="2c8898e1-d2fb-49e5-bd22-e78955a92ea2">
      <Terms xmlns="http://schemas.microsoft.com/office/infopath/2007/PartnerControls">
        <TermInfo xmlns="http://schemas.microsoft.com/office/infopath/2007/PartnerControls">
          <TermName xmlns="http://schemas.microsoft.com/office/infopath/2007/PartnerControls">HR</TermName>
          <TermId xmlns="http://schemas.microsoft.com/office/infopath/2007/PartnerControls">d2de1d5a-76a3-4116-bd75-ae34d35e1d28</TermId>
        </TermInfo>
      </Terms>
    </j9f413145c0f4fb4928dd4928ed6874b>
    <gf363b669f7f4e8b9aba450c32630b5f xmlns="2c8898e1-d2fb-49e5-bd22-e78955a92ea2">
      <Terms xmlns="http://schemas.microsoft.com/office/infopath/2007/PartnerControls">
        <TermInfo xmlns="http://schemas.microsoft.com/office/infopath/2007/PartnerControls">
          <TermName xmlns="http://schemas.microsoft.com/office/infopath/2007/PartnerControls">Fortroligt</TermName>
          <TermId xmlns="http://schemas.microsoft.com/office/infopath/2007/PartnerControls">771bd753-abe8-4047-bac9-5e8d080fe953</TermId>
        </TermInfo>
      </Terms>
    </gf363b669f7f4e8b9aba450c32630b5f>
    <e25670d49a4544908fca86d95beba209 xmlns="2c8898e1-d2fb-49e5-bd22-e78955a92ea2">
      <Terms xmlns="http://schemas.microsoft.com/office/infopath/2007/PartnerControls">
        <TermInfo xmlns="http://schemas.microsoft.com/office/infopath/2007/PartnerControls">
          <TermName xmlns="http://schemas.microsoft.com/office/infopath/2007/PartnerControls">Strategi</TermName>
          <TermId xmlns="http://schemas.microsoft.com/office/infopath/2007/PartnerControls">774ba6be-3cab-4c87-9be9-1e112fecd47f</TermId>
        </TermInfo>
      </Terms>
    </e25670d49a4544908fca86d95beba209>
    <_dlc_DocId xmlns="1e7a6b49-722d-48f9-8b0a-3ec5dfaf841c">KOM004040-2109759043-16</_dlc_DocId>
    <_dlc_DocIdUrl xmlns="1e7a6b49-722d-48f9-8b0a-3ec5dfaf841c">
      <Url>https://banedanmarkonline.sharepoint.com/teams/KOM004040/_layouts/15/DocIdRedir.aspx?ID=KOM004040-2109759043-16</Url>
      <Description>KOM004040-2109759043-16</Description>
    </_dlc_DocIdUrl>
    <TaxCatchAllLabel xmlns="2c8898e1-d2fb-49e5-bd22-e78955a92ea2" xsi:nil="true"/>
    <_dlc_DocIdPersistId xmlns="1e7a6b49-722d-48f9-8b0a-3ec5dfaf841c" xsi:nil="true"/>
  </documentManagement>
</p:properties>
</file>

<file path=customXml/item2.xml><?xml version="1.0" encoding="utf-8"?>
<?mso-contentType ?>
<SharedContentType xmlns="Microsoft.SharePoint.Taxonomy.ContentTypeSync" SourceId="eeea9554-18f9-45df-b48a-d6aeffd9a926" ContentTypeId="0x010100714CB19F1F31C243A649EF58ED9DBD0E0B"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BDK Team Dokument" ma:contentTypeID="0x010100714CB19F1F31C243A649EF58ED9DBD0E0B00C317AD84F210CD499C2DB3365ECEFA3A" ma:contentTypeVersion="16" ma:contentTypeDescription="" ma:contentTypeScope="" ma:versionID="95b6ee259f65aae38f5e62dd5dd28bae">
  <xsd:schema xmlns:xsd="http://www.w3.org/2001/XMLSchema" xmlns:xs="http://www.w3.org/2001/XMLSchema" xmlns:p="http://schemas.microsoft.com/office/2006/metadata/properties" xmlns:ns2="2c8898e1-d2fb-49e5-bd22-e78955a92ea2" xmlns:ns3="1e7a6b49-722d-48f9-8b0a-3ec5dfaf841c" xmlns:ns4="fe4a6c3c-1d57-471c-b59f-31632e640d7e" targetNamespace="http://schemas.microsoft.com/office/2006/metadata/properties" ma:root="true" ma:fieldsID="8f2e18029c3f1bab8c05033bb0d1ca63" ns2:_="" ns3:_="" ns4:_="">
    <xsd:import namespace="2c8898e1-d2fb-49e5-bd22-e78955a92ea2"/>
    <xsd:import namespace="1e7a6b49-722d-48f9-8b0a-3ec5dfaf841c"/>
    <xsd:import namespace="fe4a6c3c-1d57-471c-b59f-31632e640d7e"/>
    <xsd:element name="properties">
      <xsd:complexType>
        <xsd:sequence>
          <xsd:element name="documentManagement">
            <xsd:complexType>
              <xsd:all>
                <xsd:element ref="ns3:_dlc_DocIdUrl" minOccurs="0"/>
                <xsd:element ref="ns2:gf363b669f7f4e8b9aba450c32630b5f" minOccurs="0"/>
                <xsd:element ref="ns2:TaxCatchAll" minOccurs="0"/>
                <xsd:element ref="ns2:TaxCatchAllLabel" minOccurs="0"/>
                <xsd:element ref="ns2:e25670d49a4544908fca86d95beba209" minOccurs="0"/>
                <xsd:element ref="ns2:j9f413145c0f4fb4928dd4928ed6874b" minOccurs="0"/>
                <xsd:element ref="ns2:ja923f41af6a46a1a444b7f9cdc7bed7" minOccurs="0"/>
                <xsd:element ref="ns3:_dlc_DocId" minOccurs="0"/>
                <xsd:element ref="ns3:_dlc_DocIdPersistI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898e1-d2fb-49e5-bd22-e78955a92ea2" elementFormDefault="qualified">
    <xsd:import namespace="http://schemas.microsoft.com/office/2006/documentManagement/types"/>
    <xsd:import namespace="http://schemas.microsoft.com/office/infopath/2007/PartnerControls"/>
    <xsd:element name="gf363b669f7f4e8b9aba450c32630b5f" ma:index="8" ma:taxonomy="true" ma:internalName="gf363b669f7f4e8b9aba450c32630b5f" ma:taxonomyFieldName="Document_x0020_Classification" ma:displayName="Document Classification" ma:readOnly="false" ma:default="1;#Tjenestebrug|863bd111-1cbc-454e-85c1-2ced21d5b50a" ma:fieldId="{0f363b66-9f7f-4e8b-9aba-450c32630b5f}" ma:sspId="eeea9554-18f9-45df-b48a-d6aeffd9a926" ma:termSetId="f4d04b67-386e-4d72-8353-eace1ec91ab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fe88c52-420c-4bb2-9e3d-d1745b285937}" ma:internalName="TaxCatchAll" ma:readOnly="false" ma:showField="CatchAllData" ma:web="1e7a6b49-722d-48f9-8b0a-3ec5dfaf841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fe88c52-420c-4bb2-9e3d-d1745b285937}" ma:internalName="TaxCatchAllLabel" ma:readOnly="false" ma:showField="CatchAllDataLabel" ma:web="1e7a6b49-722d-48f9-8b0a-3ec5dfaf841c">
      <xsd:complexType>
        <xsd:complexContent>
          <xsd:extension base="dms:MultiChoiceLookup">
            <xsd:sequence>
              <xsd:element name="Value" type="dms:Lookup" maxOccurs="unbounded" minOccurs="0" nillable="true"/>
            </xsd:sequence>
          </xsd:extension>
        </xsd:complexContent>
      </xsd:complexType>
    </xsd:element>
    <xsd:element name="e25670d49a4544908fca86d95beba209" ma:index="12" ma:taxonomy="true" ma:internalName="e25670d49a4544908fca86d95beba209" ma:taxonomyFieldName="bdkDocumentType" ma:displayName="Dokumenttype" ma:readOnly="false" ma:default="" ma:fieldId="{e25670d4-9a45-4490-8fca-86d95beba209}" ma:sspId="eeea9554-18f9-45df-b48a-d6aeffd9a926" ma:termSetId="37f97ef5-4822-43e7-bf18-97fea5071bf7" ma:anchorId="644642ab-7496-4488-ab93-d357896315b3" ma:open="false" ma:isKeyword="false">
      <xsd:complexType>
        <xsd:sequence>
          <xsd:element ref="pc:Terms" minOccurs="0" maxOccurs="1"/>
        </xsd:sequence>
      </xsd:complexType>
    </xsd:element>
    <xsd:element name="j9f413145c0f4fb4928dd4928ed6874b" ma:index="14" ma:taxonomy="true" ma:internalName="j9f413145c0f4fb4928dd4928ed6874b" ma:taxonomyFieldName="BDKSCOrganizationalUnit" ma:displayName="Organizational unit" ma:readOnly="false" ma:default="" ma:fieldId="{39f41314-5c0f-4fb4-928d-d4928ed6874b}" ma:sspId="eeea9554-18f9-45df-b48a-d6aeffd9a926" ma:termSetId="c3e42930-806b-49bc-80e8-8c08a404d595" ma:anchorId="00000000-0000-0000-0000-000000000000" ma:open="false" ma:isKeyword="false">
      <xsd:complexType>
        <xsd:sequence>
          <xsd:element ref="pc:Terms" minOccurs="0" maxOccurs="1"/>
        </xsd:sequence>
      </xsd:complexType>
    </xsd:element>
    <xsd:element name="ja923f41af6a46a1a444b7f9cdc7bed7" ma:index="16" nillable="true" ma:taxonomy="true" ma:internalName="ja923f41af6a46a1a444b7f9cdc7bed7" ma:taxonomyFieldName="bdkDocumentTemplateType" ma:displayName="Skabelontype" ma:readOnly="false" ma:default="" ma:fieldId="{3a923f41-af6a-46a1-a444-b7f9cdc7bed7}" ma:sspId="eeea9554-18f9-45df-b48a-d6aeffd9a926" ma:termSetId="42aa5b52-8925-4f6d-8def-222ff04194ff" ma:anchorId="6e1f6c18-1db7-4863-882f-c242899bc41d"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7a6b49-722d-48f9-8b0a-3ec5dfaf841c" elementFormDefault="qualified">
    <xsd:import namespace="http://schemas.microsoft.com/office/2006/documentManagement/types"/>
    <xsd:import namespace="http://schemas.microsoft.com/office/infopath/2007/PartnerControls"/>
    <xsd:element name="_dlc_DocIdUrl" ma:index="6" nillable="true" ma:displayName="Dokument-id" ma:description="Permanent link til dette dok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8" nillable="true" ma:displayName="Værdi for dokument-id" ma:description="Værdien af det dokument-id, der er tildelt dette element." ma:hidden="true" ma:internalName="_dlc_DocId" ma:readOnly="false">
      <xsd:simpleType>
        <xsd:restriction base="dms:Text"/>
      </xsd:simpleType>
    </xsd:element>
    <xsd:element name="_dlc_DocIdPersistId" ma:index="20" nillable="true" ma:displayName="Vedvarende id" ma:description="Behold id ved tilføjelse."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e4a6c3c-1d57-471c-b59f-31632e640d7e"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3D3D5-6D75-40B1-A45F-6716CB81662C}">
  <ds:schemaRef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fe4a6c3c-1d57-471c-b59f-31632e640d7e"/>
    <ds:schemaRef ds:uri="http://schemas.microsoft.com/office/2006/documentManagement/types"/>
    <ds:schemaRef ds:uri="1e7a6b49-722d-48f9-8b0a-3ec5dfaf841c"/>
    <ds:schemaRef ds:uri="2c8898e1-d2fb-49e5-bd22-e78955a92ea2"/>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5F01137C-AD0B-4CDD-9BAF-04F56E9546A2}">
  <ds:schemaRefs>
    <ds:schemaRef ds:uri="Microsoft.SharePoint.Taxonomy.ContentTypeSync"/>
  </ds:schemaRefs>
</ds:datastoreItem>
</file>

<file path=customXml/itemProps3.xml><?xml version="1.0" encoding="utf-8"?>
<ds:datastoreItem xmlns:ds="http://schemas.openxmlformats.org/officeDocument/2006/customXml" ds:itemID="{7349D9F6-35B0-41C2-ADA9-2E0429C33F38}">
  <ds:schemaRefs>
    <ds:schemaRef ds:uri="http://schemas.microsoft.com/sharepoint/v3/contenttype/forms"/>
  </ds:schemaRefs>
</ds:datastoreItem>
</file>

<file path=customXml/itemProps4.xml><?xml version="1.0" encoding="utf-8"?>
<ds:datastoreItem xmlns:ds="http://schemas.openxmlformats.org/officeDocument/2006/customXml" ds:itemID="{B8F2B3D7-D668-4530-8365-DA8122316499}">
  <ds:schemaRefs>
    <ds:schemaRef ds:uri="http://schemas.microsoft.com/sharepoint/events"/>
  </ds:schemaRefs>
</ds:datastoreItem>
</file>

<file path=customXml/itemProps5.xml><?xml version="1.0" encoding="utf-8"?>
<ds:datastoreItem xmlns:ds="http://schemas.openxmlformats.org/officeDocument/2006/customXml" ds:itemID="{F68D7D04-764D-4D6B-A858-B80B29E92781}">
  <ds:schemaRefs>
    <ds:schemaRef ds:uri="1e7a6b49-722d-48f9-8b0a-3ec5dfaf841c"/>
    <ds:schemaRef ds:uri="2c8898e1-d2fb-49e5-bd22-e78955a92ea2"/>
    <ds:schemaRef ds:uri="fe4a6c3c-1d57-471c-b59f-31632e640d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Banedanmark - Ny PowerPoint (DK) 31-12-2020</Template>
  <TotalTime>0</TotalTime>
  <Words>875</Words>
  <Application>Microsoft Office PowerPoint</Application>
  <PresentationFormat>Widescreen</PresentationFormat>
  <Paragraphs>100</Paragraphs>
  <Slides>7</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7</vt:i4>
      </vt:variant>
    </vt:vector>
  </HeadingPairs>
  <TitlesOfParts>
    <vt:vector size="14" baseType="lpstr">
      <vt:lpstr>Arial</vt:lpstr>
      <vt:lpstr>Calibri</vt:lpstr>
      <vt:lpstr>Calibri Light</vt:lpstr>
      <vt:lpstr>Corbel</vt:lpstr>
      <vt:lpstr>Noir No1</vt:lpstr>
      <vt:lpstr>Segoe UI</vt: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attraktiv, grøn jernbane. Banedanmarks strategi. Rev. sept. 2021. Ekstern version.</dc:title>
  <dc:creator>Hannah Vittrup (HAVI)</dc:creator>
  <cp:lastModifiedBy>Ragnar Vingum Lundø (RLND)</cp:lastModifiedBy>
  <cp:revision>2</cp:revision>
  <dcterms:created xsi:type="dcterms:W3CDTF">2021-05-26T15:12:41Z</dcterms:created>
  <dcterms:modified xsi:type="dcterms:W3CDTF">2023-01-11T13:08:52Z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kabelonversion">
    <vt:lpwstr>Banedanmark PowerPoint Designskabelon DK 2.0</vt:lpwstr>
  </property>
  <property fmtid="{D5CDD505-2E9C-101B-9397-08002B2CF9AE}" pid="3" name="ContentTypeId">
    <vt:lpwstr>0x010100714CB19F1F31C243A649EF58ED9DBD0E0B00C317AD84F210CD499C2DB3365ECEFA3A</vt:lpwstr>
  </property>
  <property fmtid="{D5CDD505-2E9C-101B-9397-08002B2CF9AE}" pid="4" name="_dlc_DocIdItemGuid">
    <vt:lpwstr>46ce320c-910a-48ff-ac93-7ecbf31c352b</vt:lpwstr>
  </property>
  <property fmtid="{D5CDD505-2E9C-101B-9397-08002B2CF9AE}" pid="5" name="Document Classification">
    <vt:lpwstr>10;#Fortroligt|771bd753-abe8-4047-bac9-5e8d080fe953</vt:lpwstr>
  </property>
  <property fmtid="{D5CDD505-2E9C-101B-9397-08002B2CF9AE}" pid="6" name="bdkDocumentType">
    <vt:lpwstr>7;#Strategi|774ba6be-3cab-4c87-9be9-1e112fecd47f</vt:lpwstr>
  </property>
  <property fmtid="{D5CDD505-2E9C-101B-9397-08002B2CF9AE}" pid="7" name="bdkDocumentTemplateType">
    <vt:lpwstr/>
  </property>
  <property fmtid="{D5CDD505-2E9C-101B-9397-08002B2CF9AE}" pid="8" name="BDKSCOrganizationalUnit">
    <vt:lpwstr>11;#HR|d2de1d5a-76a3-4116-bd75-ae34d35e1d28</vt:lpwstr>
  </property>
</Properties>
</file>