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 id="2147483660" r:id="rId7"/>
  </p:sldMasterIdLst>
  <p:notesMasterIdLst>
    <p:notesMasterId r:id="rId16"/>
  </p:notesMasterIdLst>
  <p:handoutMasterIdLst>
    <p:handoutMasterId r:id="rId17"/>
  </p:handoutMasterIdLst>
  <p:sldIdLst>
    <p:sldId id="256" r:id="rId8"/>
    <p:sldId id="290" r:id="rId9"/>
    <p:sldId id="281" r:id="rId10"/>
    <p:sldId id="296" r:id="rId11"/>
    <p:sldId id="265" r:id="rId12"/>
    <p:sldId id="558" r:id="rId13"/>
    <p:sldId id="293" r:id="rId14"/>
    <p:sldId id="2111" r:id="rId15"/>
  </p:sldIdLst>
  <p:sldSz cx="12192000" cy="6858000"/>
  <p:notesSz cx="6858000" cy="9144000"/>
  <p:defaultText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øren Stentoft Herping (SSHE)" initials="SSH(" lastIdx="1" clrIdx="6">
    <p:extLst>
      <p:ext uri="{19B8F6BF-5375-455C-9EA6-DF929625EA0E}">
        <p15:presenceInfo xmlns:p15="http://schemas.microsoft.com/office/powerpoint/2012/main" userId="S::SSHE@bane.dk::fb0c8bd9-0944-4383-a3e4-edabca4c6f90" providerId="AD"/>
      </p:ext>
    </p:extLst>
  </p:cmAuthor>
  <p:cmAuthor id="1" name="Anne Kold Kasper (AKOK)" initials="AKK(" lastIdx="9" clrIdx="0">
    <p:extLst>
      <p:ext uri="{19B8F6BF-5375-455C-9EA6-DF929625EA0E}">
        <p15:presenceInfo xmlns:p15="http://schemas.microsoft.com/office/powerpoint/2012/main" userId="S::akok@bane.dk::e72f8dbd-9580-43eb-8715-ef817658c073" providerId="AD"/>
      </p:ext>
    </p:extLst>
  </p:cmAuthor>
  <p:cmAuthor id="2" name="Alice Theresa Kaiser-Madsen (ATKM)" initials="ATK(" lastIdx="1" clrIdx="1">
    <p:extLst>
      <p:ext uri="{19B8F6BF-5375-455C-9EA6-DF929625EA0E}">
        <p15:presenceInfo xmlns:p15="http://schemas.microsoft.com/office/powerpoint/2012/main" userId="S::atkm@bane.dk::937be0b2-de37-40c0-889c-0e3f2afcf4ae" providerId="AD"/>
      </p:ext>
    </p:extLst>
  </p:cmAuthor>
  <p:cmAuthor id="3" name="Peter Jonasson (PJON)" initials="PJ(" lastIdx="8" clrIdx="2">
    <p:extLst>
      <p:ext uri="{19B8F6BF-5375-455C-9EA6-DF929625EA0E}">
        <p15:presenceInfo xmlns:p15="http://schemas.microsoft.com/office/powerpoint/2012/main" userId="S-1-5-21-1494904598-746733883-367356602-77254" providerId="AD"/>
      </p:ext>
    </p:extLst>
  </p:cmAuthor>
  <p:cmAuthor id="4" name="Peter Svendsen (PESV)" initials="PS(" lastIdx="8" clrIdx="3">
    <p:extLst>
      <p:ext uri="{19B8F6BF-5375-455C-9EA6-DF929625EA0E}">
        <p15:presenceInfo xmlns:p15="http://schemas.microsoft.com/office/powerpoint/2012/main" userId="S::pesv@bane.dk::2103ef0c-673f-4f4d-aa0e-62879f950faa" providerId="AD"/>
      </p:ext>
    </p:extLst>
  </p:cmAuthor>
  <p:cmAuthor id="5" name="Anne Hougaard Olesen (AHON)" initials="AHO(" lastIdx="3" clrIdx="4">
    <p:extLst>
      <p:ext uri="{19B8F6BF-5375-455C-9EA6-DF929625EA0E}">
        <p15:presenceInfo xmlns:p15="http://schemas.microsoft.com/office/powerpoint/2012/main" userId="S::AHON@bane.dk::53b38654-600e-47e4-a79f-9332c66a5582" providerId="AD"/>
      </p:ext>
    </p:extLst>
  </p:cmAuthor>
  <p:cmAuthor id="6" name="Hakon Iversen (HI)" initials="HI(" lastIdx="36" clrIdx="5">
    <p:extLst>
      <p:ext uri="{19B8F6BF-5375-455C-9EA6-DF929625EA0E}">
        <p15:presenceInfo xmlns:p15="http://schemas.microsoft.com/office/powerpoint/2012/main" userId="S-1-5-21-1494904598-746733883-367356602-874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9D9D"/>
    <a:srgbClr val="00443F"/>
    <a:srgbClr val="E7F1ED"/>
    <a:srgbClr val="C2E1D7"/>
    <a:srgbClr val="636363"/>
    <a:srgbClr val="FF5A46"/>
    <a:srgbClr val="56BAA2"/>
    <a:srgbClr val="004E51"/>
    <a:srgbClr val="B7B7B7"/>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A83A50-940C-CF98-E812-934F40E80E6C}" v="4" dt="2023-01-11T08:45:26.092"/>
    <p1510:client id="{5F79076E-0E22-4F41-969E-8DA068CD7B06}" v="4" dt="2021-11-10T12:11:29.905"/>
    <p1510:client id="{E2500089-153A-14A8-35EB-6C024084A88B}" v="17" dt="2023-01-11T08:30:16.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43" y="4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7D702955-D50C-47A9-9E1D-C665596A4BA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a:extLst>
              <a:ext uri="{FF2B5EF4-FFF2-40B4-BE49-F238E27FC236}">
                <a16:creationId xmlns:a16="http://schemas.microsoft.com/office/drawing/2014/main" id="{2F1D9EE8-D1D8-476B-9439-F83E061920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CE74AE0-0147-46A5-9E30-72190E8A6A61}" type="datetimeFigureOut">
              <a:rPr lang="da-DK" smtClean="0"/>
              <a:t>11-01-2023</a:t>
            </a:fld>
            <a:endParaRPr lang="da-DK"/>
          </a:p>
        </p:txBody>
      </p:sp>
      <p:sp>
        <p:nvSpPr>
          <p:cNvPr id="4" name="Pladsholder til sidefod 3">
            <a:extLst>
              <a:ext uri="{FF2B5EF4-FFF2-40B4-BE49-F238E27FC236}">
                <a16:creationId xmlns:a16="http://schemas.microsoft.com/office/drawing/2014/main" id="{D702F258-2457-488C-98FC-77C0B82FC92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C700DD54-0A7B-4A7B-94CF-54EA5F876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12AD53-3581-4B8B-BD67-B390CAA5C83C}" type="slidenum">
              <a:rPr lang="da-DK" smtClean="0"/>
              <a:t>‹nr.›</a:t>
            </a:fld>
            <a:endParaRPr lang="da-DK"/>
          </a:p>
        </p:txBody>
      </p:sp>
    </p:spTree>
    <p:extLst>
      <p:ext uri="{BB962C8B-B14F-4D97-AF65-F5344CB8AC3E}">
        <p14:creationId xmlns:p14="http://schemas.microsoft.com/office/powerpoint/2010/main" val="21958305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965EB-D4B7-4453-99B8-45F496DC5A4B}" type="datetimeFigureOut">
              <a:rPr lang="da-DK" smtClean="0"/>
              <a:t>11-01-2023</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10D4A3-B10D-4032-A360-8037F121F736}" type="slidenum">
              <a:rPr lang="da-DK" smtClean="0"/>
              <a:t>‹nr.›</a:t>
            </a:fld>
            <a:endParaRPr lang="da-DK"/>
          </a:p>
        </p:txBody>
      </p:sp>
    </p:spTree>
    <p:extLst>
      <p:ext uri="{BB962C8B-B14F-4D97-AF65-F5344CB8AC3E}">
        <p14:creationId xmlns:p14="http://schemas.microsoft.com/office/powerpoint/2010/main" val="900833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
        <p:nvSpPr>
          <p:cNvPr id="4" name="Slide Number Placeholder 3"/>
          <p:cNvSpPr>
            <a:spLocks noGrp="1"/>
          </p:cNvSpPr>
          <p:nvPr>
            <p:ph type="sldNum" sz="quarter" idx="5"/>
          </p:nvPr>
        </p:nvSpPr>
        <p:spPr/>
        <p:txBody>
          <a:bodyPr/>
          <a:lstStyle/>
          <a:p>
            <a:fld id="{3210D4A3-B10D-4032-A360-8037F121F736}" type="slidenum">
              <a:rPr lang="da-DK" smtClean="0"/>
              <a:t>1</a:t>
            </a:fld>
            <a:endParaRPr lang="da-DK"/>
          </a:p>
        </p:txBody>
      </p:sp>
    </p:spTree>
    <p:extLst>
      <p:ext uri="{BB962C8B-B14F-4D97-AF65-F5344CB8AC3E}">
        <p14:creationId xmlns:p14="http://schemas.microsoft.com/office/powerpoint/2010/main" val="577298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210D4A3-B10D-4032-A360-8037F121F736}" type="slidenum">
              <a:rPr lang="da-DK" smtClean="0"/>
              <a:t>5</a:t>
            </a:fld>
            <a:endParaRPr lang="da-DK"/>
          </a:p>
        </p:txBody>
      </p:sp>
    </p:spTree>
    <p:extLst>
      <p:ext uri="{BB962C8B-B14F-4D97-AF65-F5344CB8AC3E}">
        <p14:creationId xmlns:p14="http://schemas.microsoft.com/office/powerpoint/2010/main" val="4118128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3210D4A3-B10D-4032-A360-8037F121F736}" type="slidenum">
              <a:rPr lang="da-DK" smtClean="0"/>
              <a:t>6</a:t>
            </a:fld>
            <a:endParaRPr lang="da-DK"/>
          </a:p>
        </p:txBody>
      </p:sp>
    </p:spTree>
    <p:extLst>
      <p:ext uri="{BB962C8B-B14F-4D97-AF65-F5344CB8AC3E}">
        <p14:creationId xmlns:p14="http://schemas.microsoft.com/office/powerpoint/2010/main" val="379369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032C-565F-A440-82C0-57D0868D7A5A}"/>
              </a:ext>
            </a:extLst>
          </p:cNvPr>
          <p:cNvSpPr>
            <a:spLocks noGrp="1"/>
          </p:cNvSpPr>
          <p:nvPr>
            <p:ph type="ctrTitle" hasCustomPrompt="1"/>
          </p:nvPr>
        </p:nvSpPr>
        <p:spPr>
          <a:xfrm>
            <a:off x="1524000" y="1122363"/>
            <a:ext cx="9144000" cy="2387600"/>
          </a:xfrm>
          <a:prstGeom prst="rect">
            <a:avLst/>
          </a:prstGeom>
        </p:spPr>
        <p:txBody>
          <a:bodyPr anchor="b"/>
          <a:lstStyle>
            <a:lvl1pPr algn="ctr">
              <a:defRPr sz="6000"/>
            </a:lvl1pPr>
          </a:lstStyle>
          <a:p>
            <a:r>
              <a:rPr lang="en-GB"/>
              <a:t>Men bare </a:t>
            </a:r>
            <a:r>
              <a:rPr lang="en-GB" err="1"/>
              <a:t>skriv</a:t>
            </a:r>
            <a:r>
              <a:rPr lang="en-GB"/>
              <a:t> </a:t>
            </a:r>
            <a:r>
              <a:rPr lang="en-GB" err="1"/>
              <a:t>noget</a:t>
            </a:r>
            <a:endParaRPr lang="en-DK"/>
          </a:p>
        </p:txBody>
      </p:sp>
      <p:sp>
        <p:nvSpPr>
          <p:cNvPr id="3" name="Subtitle 2">
            <a:extLst>
              <a:ext uri="{FF2B5EF4-FFF2-40B4-BE49-F238E27FC236}">
                <a16:creationId xmlns:a16="http://schemas.microsoft.com/office/drawing/2014/main" id="{0D8934D6-B7EE-A54C-AEB1-C9167A096D9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DK"/>
          </a:p>
        </p:txBody>
      </p:sp>
      <p:sp>
        <p:nvSpPr>
          <p:cNvPr id="4" name="Date Placeholder 3">
            <a:extLst>
              <a:ext uri="{FF2B5EF4-FFF2-40B4-BE49-F238E27FC236}">
                <a16:creationId xmlns:a16="http://schemas.microsoft.com/office/drawing/2014/main" id="{1B0E5508-5D18-2440-B3A0-9926F4BAB85A}"/>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5" name="Footer Placeholder 4">
            <a:extLst>
              <a:ext uri="{FF2B5EF4-FFF2-40B4-BE49-F238E27FC236}">
                <a16:creationId xmlns:a16="http://schemas.microsoft.com/office/drawing/2014/main" id="{E8A98FD1-62EB-084B-A8BB-71B76DEE8F63}"/>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6A2808C4-9C89-CE4F-872E-7CAD10023E8C}"/>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2113202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6272B-0903-B747-BD8D-7033D81E3DAA}"/>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DK"/>
          </a:p>
        </p:txBody>
      </p:sp>
      <p:sp>
        <p:nvSpPr>
          <p:cNvPr id="3" name="Vertical Text Placeholder 2">
            <a:extLst>
              <a:ext uri="{FF2B5EF4-FFF2-40B4-BE49-F238E27FC236}">
                <a16:creationId xmlns:a16="http://schemas.microsoft.com/office/drawing/2014/main" id="{50AC38E2-BDC3-6742-BDDE-AE119DB204A2}"/>
              </a:ext>
            </a:extLst>
          </p:cNvPr>
          <p:cNvSpPr>
            <a:spLocks noGrp="1"/>
          </p:cNvSpPr>
          <p:nvPr>
            <p:ph type="body" orient="vert" idx="1"/>
          </p:nvPr>
        </p:nvSpPr>
        <p:spPr>
          <a:xfrm>
            <a:off x="838200" y="1825625"/>
            <a:ext cx="10515600" cy="43513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32ED1E8E-A186-B44D-A1F1-87B41DFD3E16}"/>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5" name="Footer Placeholder 4">
            <a:extLst>
              <a:ext uri="{FF2B5EF4-FFF2-40B4-BE49-F238E27FC236}">
                <a16:creationId xmlns:a16="http://schemas.microsoft.com/office/drawing/2014/main" id="{2D50BD9A-E14A-6449-A9FC-AB531830FFF7}"/>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ED627C87-385A-4740-BE5C-DB7DA8F34AD9}"/>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1120645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171E77-C9BF-3543-853A-B4672B082D75}"/>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DK"/>
          </a:p>
        </p:txBody>
      </p:sp>
      <p:sp>
        <p:nvSpPr>
          <p:cNvPr id="3" name="Vertical Text Placeholder 2">
            <a:extLst>
              <a:ext uri="{FF2B5EF4-FFF2-40B4-BE49-F238E27FC236}">
                <a16:creationId xmlns:a16="http://schemas.microsoft.com/office/drawing/2014/main" id="{785037DE-1C75-AB49-9A10-B4FF6EEC7307}"/>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1E3291F4-00E4-4440-8AAC-4AF2C22BBFA2}"/>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5" name="Footer Placeholder 4">
            <a:extLst>
              <a:ext uri="{FF2B5EF4-FFF2-40B4-BE49-F238E27FC236}">
                <a16:creationId xmlns:a16="http://schemas.microsoft.com/office/drawing/2014/main" id="{FAE17CCA-4AF5-A446-8234-248E6E246C5A}"/>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9800E9E0-3122-974B-A2BE-71574D9004E7}"/>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183212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171E77-C9BF-3543-853A-B4672B082D75}"/>
              </a:ext>
            </a:extLst>
          </p:cNvPr>
          <p:cNvSpPr>
            <a:spLocks noGrp="1"/>
          </p:cNvSpPr>
          <p:nvPr>
            <p:ph type="title" orient="vert"/>
          </p:nvPr>
        </p:nvSpPr>
        <p:spPr>
          <a:xfrm>
            <a:off x="8724900" y="365125"/>
            <a:ext cx="2628900" cy="5811838"/>
          </a:xfrm>
          <a:prstGeom prst="rect">
            <a:avLst/>
          </a:prstGeom>
        </p:spPr>
        <p:txBody>
          <a:bodyPr vert="eaVert"/>
          <a:lstStyle/>
          <a:p>
            <a:r>
              <a:rPr lang="en-GB"/>
              <a:t>Click to edit Master title style</a:t>
            </a:r>
            <a:endParaRPr lang="en-DK"/>
          </a:p>
        </p:txBody>
      </p:sp>
      <p:sp>
        <p:nvSpPr>
          <p:cNvPr id="3" name="Vertical Text Placeholder 2">
            <a:extLst>
              <a:ext uri="{FF2B5EF4-FFF2-40B4-BE49-F238E27FC236}">
                <a16:creationId xmlns:a16="http://schemas.microsoft.com/office/drawing/2014/main" id="{785037DE-1C75-AB49-9A10-B4FF6EEC7307}"/>
              </a:ext>
            </a:extLst>
          </p:cNvPr>
          <p:cNvSpPr>
            <a:spLocks noGrp="1"/>
          </p:cNvSpPr>
          <p:nvPr>
            <p:ph type="body" orient="vert" idx="1"/>
          </p:nvPr>
        </p:nvSpPr>
        <p:spPr>
          <a:xfrm>
            <a:off x="838200" y="365125"/>
            <a:ext cx="7734300" cy="5811838"/>
          </a:xfrm>
          <a:prstGeom prst="rect">
            <a:avLst/>
          </a:prstGeo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1E3291F4-00E4-4440-8AAC-4AF2C22BBFA2}"/>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5" name="Footer Placeholder 4">
            <a:extLst>
              <a:ext uri="{FF2B5EF4-FFF2-40B4-BE49-F238E27FC236}">
                <a16:creationId xmlns:a16="http://schemas.microsoft.com/office/drawing/2014/main" id="{FAE17CCA-4AF5-A446-8234-248E6E246C5A}"/>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9800E9E0-3122-974B-A2BE-71574D9004E7}"/>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3990371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21CC3-2105-2949-8CA4-AD74424010F4}"/>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DK"/>
          </a:p>
        </p:txBody>
      </p:sp>
      <p:sp>
        <p:nvSpPr>
          <p:cNvPr id="3" name="Content Placeholder 2">
            <a:extLst>
              <a:ext uri="{FF2B5EF4-FFF2-40B4-BE49-F238E27FC236}">
                <a16:creationId xmlns:a16="http://schemas.microsoft.com/office/drawing/2014/main" id="{3A266A89-A1A0-EE43-A6C6-60276C589258}"/>
              </a:ext>
            </a:extLst>
          </p:cNvPr>
          <p:cNvSpPr>
            <a:spLocks noGrp="1"/>
          </p:cNvSpPr>
          <p:nvPr>
            <p:ph idx="1"/>
          </p:nvPr>
        </p:nvSpPr>
        <p:spPr>
          <a:xfrm>
            <a:off x="838200" y="1825625"/>
            <a:ext cx="10515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Date Placeholder 3">
            <a:extLst>
              <a:ext uri="{FF2B5EF4-FFF2-40B4-BE49-F238E27FC236}">
                <a16:creationId xmlns:a16="http://schemas.microsoft.com/office/drawing/2014/main" id="{9CCEE861-24E5-5A41-9A7B-53B88B8DD67B}"/>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5" name="Footer Placeholder 4">
            <a:extLst>
              <a:ext uri="{FF2B5EF4-FFF2-40B4-BE49-F238E27FC236}">
                <a16:creationId xmlns:a16="http://schemas.microsoft.com/office/drawing/2014/main" id="{0690ED9F-DC86-F948-8D5A-DD5C4444660E}"/>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0FC2B76A-A8B9-B44F-A907-555F8830DA03}"/>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1739323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C9951-3CEC-FA45-9A1C-D987BB79E31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GB"/>
              <a:t>Click to edit Master title style</a:t>
            </a:r>
            <a:endParaRPr lang="en-DK"/>
          </a:p>
        </p:txBody>
      </p:sp>
      <p:sp>
        <p:nvSpPr>
          <p:cNvPr id="3" name="Text Placeholder 2">
            <a:extLst>
              <a:ext uri="{FF2B5EF4-FFF2-40B4-BE49-F238E27FC236}">
                <a16:creationId xmlns:a16="http://schemas.microsoft.com/office/drawing/2014/main" id="{DD32996E-E6D5-2B4B-B971-A3044B49B68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09DE21B0-70E0-D84E-95EA-E432C608FBA2}"/>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5" name="Footer Placeholder 4">
            <a:extLst>
              <a:ext uri="{FF2B5EF4-FFF2-40B4-BE49-F238E27FC236}">
                <a16:creationId xmlns:a16="http://schemas.microsoft.com/office/drawing/2014/main" id="{CBC4769F-D49F-E54A-986B-45AC29AD89CF}"/>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6" name="Slide Number Placeholder 5">
            <a:extLst>
              <a:ext uri="{FF2B5EF4-FFF2-40B4-BE49-F238E27FC236}">
                <a16:creationId xmlns:a16="http://schemas.microsoft.com/office/drawing/2014/main" id="{B74A330F-3762-0A49-A4D4-9A2A2EFDDEFC}"/>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3975224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33E74-C278-DE48-B7BF-C6DCA17DA106}"/>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DK"/>
          </a:p>
        </p:txBody>
      </p:sp>
      <p:sp>
        <p:nvSpPr>
          <p:cNvPr id="3" name="Content Placeholder 2">
            <a:extLst>
              <a:ext uri="{FF2B5EF4-FFF2-40B4-BE49-F238E27FC236}">
                <a16:creationId xmlns:a16="http://schemas.microsoft.com/office/drawing/2014/main" id="{F61BF7FF-D4F0-ED4E-B406-96E4E5E25F5D}"/>
              </a:ext>
            </a:extLst>
          </p:cNvPr>
          <p:cNvSpPr>
            <a:spLocks noGrp="1"/>
          </p:cNvSpPr>
          <p:nvPr>
            <p:ph sz="half" idx="1"/>
          </p:nvPr>
        </p:nvSpPr>
        <p:spPr>
          <a:xfrm>
            <a:off x="838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Content Placeholder 3">
            <a:extLst>
              <a:ext uri="{FF2B5EF4-FFF2-40B4-BE49-F238E27FC236}">
                <a16:creationId xmlns:a16="http://schemas.microsoft.com/office/drawing/2014/main" id="{38E99B52-C2CC-AD49-A3C0-484A232984A5}"/>
              </a:ext>
            </a:extLst>
          </p:cNvPr>
          <p:cNvSpPr>
            <a:spLocks noGrp="1"/>
          </p:cNvSpPr>
          <p:nvPr>
            <p:ph sz="half" idx="2"/>
          </p:nvPr>
        </p:nvSpPr>
        <p:spPr>
          <a:xfrm>
            <a:off x="6172200" y="1825625"/>
            <a:ext cx="5181600" cy="435133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Date Placeholder 4">
            <a:extLst>
              <a:ext uri="{FF2B5EF4-FFF2-40B4-BE49-F238E27FC236}">
                <a16:creationId xmlns:a16="http://schemas.microsoft.com/office/drawing/2014/main" id="{DB009249-7787-6A46-9BDB-964A48E8053C}"/>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6" name="Footer Placeholder 5">
            <a:extLst>
              <a:ext uri="{FF2B5EF4-FFF2-40B4-BE49-F238E27FC236}">
                <a16:creationId xmlns:a16="http://schemas.microsoft.com/office/drawing/2014/main" id="{D4368B0A-9B30-C448-A987-21FDDF92D541}"/>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7" name="Slide Number Placeholder 6">
            <a:extLst>
              <a:ext uri="{FF2B5EF4-FFF2-40B4-BE49-F238E27FC236}">
                <a16:creationId xmlns:a16="http://schemas.microsoft.com/office/drawing/2014/main" id="{34C3B048-A577-0B48-AE09-2ADD0D7989C8}"/>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1619969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8452C-8822-2044-87CC-33E778D1BF81}"/>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DK"/>
          </a:p>
        </p:txBody>
      </p:sp>
      <p:sp>
        <p:nvSpPr>
          <p:cNvPr id="3" name="Text Placeholder 2">
            <a:extLst>
              <a:ext uri="{FF2B5EF4-FFF2-40B4-BE49-F238E27FC236}">
                <a16:creationId xmlns:a16="http://schemas.microsoft.com/office/drawing/2014/main" id="{168D2D12-C9A5-264F-A9E1-29C1245BFA1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9AC5CFA-F11B-3C4C-9C78-9EF9CB2E0CF3}"/>
              </a:ext>
            </a:extLst>
          </p:cNvPr>
          <p:cNvSpPr>
            <a:spLocks noGrp="1"/>
          </p:cNvSpPr>
          <p:nvPr>
            <p:ph sz="half" idx="2"/>
          </p:nvPr>
        </p:nvSpPr>
        <p:spPr>
          <a:xfrm>
            <a:off x="839788" y="2505075"/>
            <a:ext cx="5157787"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5" name="Text Placeholder 4">
            <a:extLst>
              <a:ext uri="{FF2B5EF4-FFF2-40B4-BE49-F238E27FC236}">
                <a16:creationId xmlns:a16="http://schemas.microsoft.com/office/drawing/2014/main" id="{1D542A4E-19A0-D844-81D1-D54BBD194C1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27941C7-FB6B-2A4E-A5C6-7F4E6024606F}"/>
              </a:ext>
            </a:extLst>
          </p:cNvPr>
          <p:cNvSpPr>
            <a:spLocks noGrp="1"/>
          </p:cNvSpPr>
          <p:nvPr>
            <p:ph sz="quarter" idx="4"/>
          </p:nvPr>
        </p:nvSpPr>
        <p:spPr>
          <a:xfrm>
            <a:off x="6172200" y="2505075"/>
            <a:ext cx="5183188" cy="3684588"/>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7" name="Date Placeholder 6">
            <a:extLst>
              <a:ext uri="{FF2B5EF4-FFF2-40B4-BE49-F238E27FC236}">
                <a16:creationId xmlns:a16="http://schemas.microsoft.com/office/drawing/2014/main" id="{A7C979CD-26CE-A049-8645-35F57EB17F26}"/>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8" name="Footer Placeholder 7">
            <a:extLst>
              <a:ext uri="{FF2B5EF4-FFF2-40B4-BE49-F238E27FC236}">
                <a16:creationId xmlns:a16="http://schemas.microsoft.com/office/drawing/2014/main" id="{11DE2916-FD9B-F449-8D72-78BF829A46EB}"/>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9" name="Slide Number Placeholder 8">
            <a:extLst>
              <a:ext uri="{FF2B5EF4-FFF2-40B4-BE49-F238E27FC236}">
                <a16:creationId xmlns:a16="http://schemas.microsoft.com/office/drawing/2014/main" id="{437DE194-5D34-5746-A552-7A4F1C2007A4}"/>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3211265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B28A0-F154-9045-8E0D-97F2D4CF8E0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DK"/>
          </a:p>
        </p:txBody>
      </p:sp>
      <p:sp>
        <p:nvSpPr>
          <p:cNvPr id="3" name="Date Placeholder 2">
            <a:extLst>
              <a:ext uri="{FF2B5EF4-FFF2-40B4-BE49-F238E27FC236}">
                <a16:creationId xmlns:a16="http://schemas.microsoft.com/office/drawing/2014/main" id="{B144D93E-CF43-2645-ACE2-68DFE4D8F079}"/>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4" name="Footer Placeholder 3">
            <a:extLst>
              <a:ext uri="{FF2B5EF4-FFF2-40B4-BE49-F238E27FC236}">
                <a16:creationId xmlns:a16="http://schemas.microsoft.com/office/drawing/2014/main" id="{43BA1225-A36B-DC4C-AF8A-B94249CC0EED}"/>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5" name="Slide Number Placeholder 4">
            <a:extLst>
              <a:ext uri="{FF2B5EF4-FFF2-40B4-BE49-F238E27FC236}">
                <a16:creationId xmlns:a16="http://schemas.microsoft.com/office/drawing/2014/main" id="{6D7A5918-33A5-5E46-A64B-626F27EEF7BA}"/>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775464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9089B2-6192-6241-9A77-304A9740453E}"/>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3" name="Footer Placeholder 2">
            <a:extLst>
              <a:ext uri="{FF2B5EF4-FFF2-40B4-BE49-F238E27FC236}">
                <a16:creationId xmlns:a16="http://schemas.microsoft.com/office/drawing/2014/main" id="{EC3E94C3-A6EE-B440-8945-FD5C08467EF9}"/>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4" name="Slide Number Placeholder 3">
            <a:extLst>
              <a:ext uri="{FF2B5EF4-FFF2-40B4-BE49-F238E27FC236}">
                <a16:creationId xmlns:a16="http://schemas.microsoft.com/office/drawing/2014/main" id="{99C8C09F-4359-0545-9FCB-58E729361F55}"/>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908591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D06C9-8D43-3045-A8F0-2D3D275E788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DK"/>
          </a:p>
        </p:txBody>
      </p:sp>
      <p:sp>
        <p:nvSpPr>
          <p:cNvPr id="3" name="Content Placeholder 2">
            <a:extLst>
              <a:ext uri="{FF2B5EF4-FFF2-40B4-BE49-F238E27FC236}">
                <a16:creationId xmlns:a16="http://schemas.microsoft.com/office/drawing/2014/main" id="{2FE10650-13C2-AA48-879C-98DF08706E4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4" name="Text Placeholder 3">
            <a:extLst>
              <a:ext uri="{FF2B5EF4-FFF2-40B4-BE49-F238E27FC236}">
                <a16:creationId xmlns:a16="http://schemas.microsoft.com/office/drawing/2014/main" id="{F5DB6352-F912-4D45-9D3D-ED5B161C5A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49846A8-6F2C-974D-AE34-13A01AE0A546}"/>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6" name="Footer Placeholder 5">
            <a:extLst>
              <a:ext uri="{FF2B5EF4-FFF2-40B4-BE49-F238E27FC236}">
                <a16:creationId xmlns:a16="http://schemas.microsoft.com/office/drawing/2014/main" id="{5D273799-E6C9-1149-9D45-EE8FD0AA24C8}"/>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7" name="Slide Number Placeholder 6">
            <a:extLst>
              <a:ext uri="{FF2B5EF4-FFF2-40B4-BE49-F238E27FC236}">
                <a16:creationId xmlns:a16="http://schemas.microsoft.com/office/drawing/2014/main" id="{5689839E-8CB0-A84C-911F-561125612ED7}"/>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1007059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48F66-7EE1-7142-A9FB-61426303235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DK"/>
          </a:p>
        </p:txBody>
      </p:sp>
      <p:sp>
        <p:nvSpPr>
          <p:cNvPr id="3" name="Picture Placeholder 2">
            <a:extLst>
              <a:ext uri="{FF2B5EF4-FFF2-40B4-BE49-F238E27FC236}">
                <a16:creationId xmlns:a16="http://schemas.microsoft.com/office/drawing/2014/main" id="{D281F99B-8749-B847-B568-87F1F923645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DK"/>
          </a:p>
        </p:txBody>
      </p:sp>
      <p:sp>
        <p:nvSpPr>
          <p:cNvPr id="4" name="Text Placeholder 3">
            <a:extLst>
              <a:ext uri="{FF2B5EF4-FFF2-40B4-BE49-F238E27FC236}">
                <a16:creationId xmlns:a16="http://schemas.microsoft.com/office/drawing/2014/main" id="{88EA5EA9-162D-2343-98F5-37E20576900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4D405A8-262D-294B-8513-811F553A8560}"/>
              </a:ext>
            </a:extLst>
          </p:cNvPr>
          <p:cNvSpPr>
            <a:spLocks noGrp="1"/>
          </p:cNvSpPr>
          <p:nvPr>
            <p:ph type="dt" sz="half" idx="10"/>
          </p:nvPr>
        </p:nvSpPr>
        <p:spPr>
          <a:xfrm>
            <a:off x="838200" y="6356350"/>
            <a:ext cx="2743200" cy="365125"/>
          </a:xfrm>
          <a:prstGeom prst="rect">
            <a:avLst/>
          </a:prstGeom>
        </p:spPr>
        <p:txBody>
          <a:bodyPr/>
          <a:lstStyle/>
          <a:p>
            <a:fld id="{21FAE187-5EF3-424C-BD8A-566B286EE969}" type="datetimeFigureOut">
              <a:rPr lang="en-DK" smtClean="0"/>
              <a:t>01/11/2023</a:t>
            </a:fld>
            <a:endParaRPr lang="en-DK"/>
          </a:p>
        </p:txBody>
      </p:sp>
      <p:sp>
        <p:nvSpPr>
          <p:cNvPr id="6" name="Footer Placeholder 5">
            <a:extLst>
              <a:ext uri="{FF2B5EF4-FFF2-40B4-BE49-F238E27FC236}">
                <a16:creationId xmlns:a16="http://schemas.microsoft.com/office/drawing/2014/main" id="{3D795A35-EBA6-5041-8C5B-3B12931CB259}"/>
              </a:ext>
            </a:extLst>
          </p:cNvPr>
          <p:cNvSpPr>
            <a:spLocks noGrp="1"/>
          </p:cNvSpPr>
          <p:nvPr>
            <p:ph type="ftr" sz="quarter" idx="11"/>
          </p:nvPr>
        </p:nvSpPr>
        <p:spPr>
          <a:xfrm>
            <a:off x="4038600" y="6356350"/>
            <a:ext cx="4114800" cy="365125"/>
          </a:xfrm>
          <a:prstGeom prst="rect">
            <a:avLst/>
          </a:prstGeom>
        </p:spPr>
        <p:txBody>
          <a:bodyPr/>
          <a:lstStyle/>
          <a:p>
            <a:endParaRPr lang="en-DK"/>
          </a:p>
        </p:txBody>
      </p:sp>
      <p:sp>
        <p:nvSpPr>
          <p:cNvPr id="7" name="Slide Number Placeholder 6">
            <a:extLst>
              <a:ext uri="{FF2B5EF4-FFF2-40B4-BE49-F238E27FC236}">
                <a16:creationId xmlns:a16="http://schemas.microsoft.com/office/drawing/2014/main" id="{E9E5BDF5-338F-2D41-A5CA-7B89A4E716A7}"/>
              </a:ext>
            </a:extLst>
          </p:cNvPr>
          <p:cNvSpPr>
            <a:spLocks noGrp="1"/>
          </p:cNvSpPr>
          <p:nvPr>
            <p:ph type="sldNum" sz="quarter" idx="12"/>
          </p:nvPr>
        </p:nvSpPr>
        <p:spPr>
          <a:xfrm>
            <a:off x="8610600" y="6356350"/>
            <a:ext cx="2743200" cy="365125"/>
          </a:xfrm>
          <a:prstGeom prst="rect">
            <a:avLst/>
          </a:prstGeom>
        </p:spPr>
        <p:txBody>
          <a:bodyPr/>
          <a:lstStyle/>
          <a:p>
            <a:fld id="{641C8CF9-F3D4-C24C-8722-F3159610071E}" type="slidenum">
              <a:rPr lang="en-DK" smtClean="0"/>
              <a:t>‹nr.›</a:t>
            </a:fld>
            <a:endParaRPr lang="en-DK"/>
          </a:p>
        </p:txBody>
      </p:sp>
    </p:spTree>
    <p:extLst>
      <p:ext uri="{BB962C8B-B14F-4D97-AF65-F5344CB8AC3E}">
        <p14:creationId xmlns:p14="http://schemas.microsoft.com/office/powerpoint/2010/main" val="2632193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484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D45DB91C-3CD9-C945-BA12-9B73DDC34168}"/>
              </a:ext>
            </a:extLst>
          </p:cNvPr>
          <p:cNvSpPr txBox="1"/>
          <p:nvPr userDrawn="1"/>
        </p:nvSpPr>
        <p:spPr>
          <a:xfrm>
            <a:off x="2648197" y="2178698"/>
            <a:ext cx="6964878" cy="1974057"/>
          </a:xfrm>
          <a:prstGeom prst="rect">
            <a:avLst/>
          </a:prstGeom>
          <a:noFill/>
        </p:spPr>
        <p:txBody>
          <a:bodyPr wrap="square" rtlCol="0">
            <a:noAutofit/>
          </a:bodyPr>
          <a:lstStyle/>
          <a:p>
            <a:pPr algn="ctr"/>
            <a:r>
              <a:rPr lang="en-DK" sz="3800" b="1">
                <a:solidFill>
                  <a:schemeClr val="bg2">
                    <a:lumMod val="25000"/>
                  </a:schemeClr>
                </a:solidFill>
                <a:latin typeface="Corbel" panose="020B0503020204020204" pitchFamily="34" charset="0"/>
              </a:rPr>
              <a:t>Overskrift på præsentationen</a:t>
            </a:r>
          </a:p>
          <a:p>
            <a:pPr algn="ctr"/>
            <a:r>
              <a:rPr lang="da-DK" sz="3800" b="1">
                <a:solidFill>
                  <a:schemeClr val="bg2">
                    <a:lumMod val="25000"/>
                  </a:schemeClr>
                </a:solidFill>
                <a:latin typeface="Corbel" panose="020B0503020204020204" pitchFamily="34" charset="0"/>
              </a:rPr>
              <a:t>I flere linjer</a:t>
            </a:r>
          </a:p>
          <a:p>
            <a:pPr algn="ctr"/>
            <a:r>
              <a:rPr lang="da-DK" sz="3800" b="1">
                <a:solidFill>
                  <a:schemeClr val="bg2">
                    <a:lumMod val="25000"/>
                  </a:schemeClr>
                </a:solidFill>
                <a:latin typeface="Corbel" panose="020B0503020204020204" pitchFamily="34" charset="0"/>
              </a:rPr>
              <a:t>Brug </a:t>
            </a:r>
            <a:r>
              <a:rPr lang="da-DK" sz="3800" b="1" err="1">
                <a:solidFill>
                  <a:schemeClr val="bg2">
                    <a:lumMod val="25000"/>
                  </a:schemeClr>
                </a:solidFill>
                <a:latin typeface="Corbel" panose="020B0503020204020204" pitchFamily="34" charset="0"/>
              </a:rPr>
              <a:t>Corbel</a:t>
            </a:r>
            <a:r>
              <a:rPr lang="da-DK" sz="3800" b="1">
                <a:solidFill>
                  <a:schemeClr val="bg2">
                    <a:lumMod val="25000"/>
                  </a:schemeClr>
                </a:solidFill>
                <a:latin typeface="Corbel" panose="020B0503020204020204" pitchFamily="34" charset="0"/>
              </a:rPr>
              <a:t> 38 pkt. i bold </a:t>
            </a:r>
            <a:endParaRPr lang="en-DK" sz="3800">
              <a:solidFill>
                <a:schemeClr val="bg2">
                  <a:lumMod val="25000"/>
                </a:schemeClr>
              </a:solidFill>
              <a:latin typeface="Corbel" panose="020B0503020204020204" pitchFamily="34" charset="0"/>
            </a:endParaRPr>
          </a:p>
        </p:txBody>
      </p:sp>
      <p:sp>
        <p:nvSpPr>
          <p:cNvPr id="10" name="TextBox 9">
            <a:extLst>
              <a:ext uri="{FF2B5EF4-FFF2-40B4-BE49-F238E27FC236}">
                <a16:creationId xmlns:a16="http://schemas.microsoft.com/office/drawing/2014/main" id="{5452A26C-B793-B944-A044-D2E1B26D9809}"/>
              </a:ext>
            </a:extLst>
          </p:cNvPr>
          <p:cNvSpPr txBox="1"/>
          <p:nvPr userDrawn="1"/>
        </p:nvSpPr>
        <p:spPr>
          <a:xfrm>
            <a:off x="2648197" y="4152756"/>
            <a:ext cx="6964878" cy="817067"/>
          </a:xfrm>
          <a:prstGeom prst="rect">
            <a:avLst/>
          </a:prstGeom>
          <a:noFill/>
        </p:spPr>
        <p:txBody>
          <a:bodyPr wrap="square" rtlCol="0">
            <a:noAutofit/>
          </a:bodyPr>
          <a:lstStyle/>
          <a:p>
            <a:pPr algn="ctr"/>
            <a:r>
              <a:rPr lang="da-DK" sz="2000" b="1">
                <a:solidFill>
                  <a:schemeClr val="bg2">
                    <a:lumMod val="25000"/>
                  </a:schemeClr>
                </a:solidFill>
                <a:latin typeface="Corbel" panose="020B0503020204020204" pitchFamily="34" charset="0"/>
              </a:rPr>
              <a:t>Underoverskrift på flere linjer </a:t>
            </a:r>
          </a:p>
          <a:p>
            <a:pPr algn="ctr"/>
            <a:r>
              <a:rPr lang="da-DK" sz="2000" b="1">
                <a:solidFill>
                  <a:schemeClr val="bg2">
                    <a:lumMod val="25000"/>
                  </a:schemeClr>
                </a:solidFill>
                <a:latin typeface="Corbel" panose="020B0503020204020204" pitchFamily="34" charset="0"/>
              </a:rPr>
              <a:t>Brug </a:t>
            </a:r>
            <a:r>
              <a:rPr lang="da-DK" sz="2000" b="1" err="1">
                <a:solidFill>
                  <a:schemeClr val="bg2">
                    <a:lumMod val="25000"/>
                  </a:schemeClr>
                </a:solidFill>
                <a:latin typeface="Corbel" panose="020B0503020204020204" pitchFamily="34" charset="0"/>
              </a:rPr>
              <a:t>Corbel</a:t>
            </a:r>
            <a:r>
              <a:rPr lang="da-DK" sz="2000" b="1">
                <a:solidFill>
                  <a:schemeClr val="bg2">
                    <a:lumMod val="25000"/>
                  </a:schemeClr>
                </a:solidFill>
                <a:latin typeface="Corbel" panose="020B0503020204020204" pitchFamily="34" charset="0"/>
              </a:rPr>
              <a:t> 20 pkt. bold</a:t>
            </a:r>
            <a:endParaRPr lang="en-DK" sz="2000">
              <a:solidFill>
                <a:schemeClr val="bg2">
                  <a:lumMod val="25000"/>
                </a:schemeClr>
              </a:solidFill>
              <a:latin typeface="Corbel" panose="020B0503020204020204" pitchFamily="34" charset="0"/>
            </a:endParaRPr>
          </a:p>
        </p:txBody>
      </p:sp>
      <p:sp>
        <p:nvSpPr>
          <p:cNvPr id="11" name="TextBox 10">
            <a:extLst>
              <a:ext uri="{FF2B5EF4-FFF2-40B4-BE49-F238E27FC236}">
                <a16:creationId xmlns:a16="http://schemas.microsoft.com/office/drawing/2014/main" id="{E0220BD5-8D59-7141-A185-3C7FAEA1B9BF}"/>
              </a:ext>
            </a:extLst>
          </p:cNvPr>
          <p:cNvSpPr txBox="1"/>
          <p:nvPr userDrawn="1"/>
        </p:nvSpPr>
        <p:spPr>
          <a:xfrm>
            <a:off x="433449" y="6263362"/>
            <a:ext cx="1943161" cy="338554"/>
          </a:xfrm>
          <a:prstGeom prst="rect">
            <a:avLst/>
          </a:prstGeom>
          <a:noFill/>
        </p:spPr>
        <p:txBody>
          <a:bodyPr wrap="none" rtlCol="0">
            <a:spAutoFit/>
          </a:bodyPr>
          <a:lstStyle/>
          <a:p>
            <a:r>
              <a:rPr lang="en-DK" sz="800" b="1">
                <a:solidFill>
                  <a:schemeClr val="bg2">
                    <a:lumMod val="25000"/>
                  </a:schemeClr>
                </a:solidFill>
                <a:latin typeface="Corbel" panose="020B0503020204020204" pitchFamily="34" charset="0"/>
              </a:rPr>
              <a:t>NAVN NAVNESEN</a:t>
            </a:r>
          </a:p>
          <a:p>
            <a:r>
              <a:rPr lang="en-DK" sz="800">
                <a:solidFill>
                  <a:schemeClr val="bg2">
                    <a:lumMod val="25000"/>
                  </a:schemeClr>
                </a:solidFill>
                <a:latin typeface="Corbel" panose="020B0503020204020204" pitchFamily="34" charset="0"/>
              </a:rPr>
              <a:t>STILLING, AFDELILNG, BANEDANMARK</a:t>
            </a:r>
          </a:p>
        </p:txBody>
      </p:sp>
      <p:sp>
        <p:nvSpPr>
          <p:cNvPr id="12" name="TextBox 11">
            <a:extLst>
              <a:ext uri="{FF2B5EF4-FFF2-40B4-BE49-F238E27FC236}">
                <a16:creationId xmlns:a16="http://schemas.microsoft.com/office/drawing/2014/main" id="{0A6AA63F-CF13-1043-86E8-0EDF9E14DBCB}"/>
              </a:ext>
            </a:extLst>
          </p:cNvPr>
          <p:cNvSpPr txBox="1"/>
          <p:nvPr userDrawn="1"/>
        </p:nvSpPr>
        <p:spPr>
          <a:xfrm>
            <a:off x="10865921" y="249207"/>
            <a:ext cx="889987" cy="215444"/>
          </a:xfrm>
          <a:prstGeom prst="rect">
            <a:avLst/>
          </a:prstGeom>
          <a:noFill/>
        </p:spPr>
        <p:txBody>
          <a:bodyPr wrap="none" rtlCol="0">
            <a:spAutoFit/>
          </a:bodyPr>
          <a:lstStyle/>
          <a:p>
            <a:r>
              <a:rPr lang="en-DK" sz="800" b="1">
                <a:solidFill>
                  <a:schemeClr val="bg2">
                    <a:lumMod val="25000"/>
                  </a:schemeClr>
                </a:solidFill>
                <a:latin typeface="Corbel" panose="020B0503020204020204" pitchFamily="34" charset="0"/>
              </a:rPr>
              <a:t>DD | MM | YYYY</a:t>
            </a:r>
            <a:endParaRPr lang="en-DK" sz="800">
              <a:solidFill>
                <a:schemeClr val="bg2">
                  <a:lumMod val="25000"/>
                </a:schemeClr>
              </a:solidFill>
              <a:latin typeface="Corbel" panose="020B0503020204020204" pitchFamily="34" charset="0"/>
            </a:endParaRPr>
          </a:p>
        </p:txBody>
      </p:sp>
      <p:pic>
        <p:nvPicPr>
          <p:cNvPr id="13" name="Picture 12">
            <a:extLst>
              <a:ext uri="{FF2B5EF4-FFF2-40B4-BE49-F238E27FC236}">
                <a16:creationId xmlns:a16="http://schemas.microsoft.com/office/drawing/2014/main" id="{D4CF0B28-AAD1-F34B-8B07-1F77F1824917}"/>
              </a:ext>
            </a:extLst>
          </p:cNvPr>
          <p:cNvPicPr>
            <a:picLocks noChangeAspect="1"/>
          </p:cNvPicPr>
          <p:nvPr userDrawn="1"/>
        </p:nvPicPr>
        <p:blipFill>
          <a:blip r:embed="rId3"/>
          <a:stretch>
            <a:fillRect/>
          </a:stretch>
        </p:blipFill>
        <p:spPr>
          <a:xfrm>
            <a:off x="11073739" y="6031347"/>
            <a:ext cx="738253" cy="506194"/>
          </a:xfrm>
          <a:prstGeom prst="rect">
            <a:avLst/>
          </a:prstGeom>
        </p:spPr>
      </p:pic>
      <p:sp>
        <p:nvSpPr>
          <p:cNvPr id="14" name="Title Placeholder 13">
            <a:extLst>
              <a:ext uri="{FF2B5EF4-FFF2-40B4-BE49-F238E27FC236}">
                <a16:creationId xmlns:a16="http://schemas.microsoft.com/office/drawing/2014/main" id="{C91D56DE-EAC7-374E-ABE0-8C889EEADF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DK"/>
          </a:p>
        </p:txBody>
      </p:sp>
    </p:spTree>
    <p:extLst>
      <p:ext uri="{BB962C8B-B14F-4D97-AF65-F5344CB8AC3E}">
        <p14:creationId xmlns:p14="http://schemas.microsoft.com/office/powerpoint/2010/main" val="285526366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13.sv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descr="A picture containing train, outdoor, track, smoke&#10;&#10;Description automatically generated">
            <a:extLst>
              <a:ext uri="{FF2B5EF4-FFF2-40B4-BE49-F238E27FC236}">
                <a16:creationId xmlns:a16="http://schemas.microsoft.com/office/drawing/2014/main" id="{6870996F-E87C-454F-8526-191794537A9B}"/>
              </a:ext>
            </a:extLst>
          </p:cNvPr>
          <p:cNvPicPr>
            <a:picLocks noChangeAspect="1"/>
          </p:cNvPicPr>
          <p:nvPr/>
        </p:nvPicPr>
        <p:blipFill rotWithShape="1">
          <a:blip r:embed="rId3"/>
          <a:srcRect t="6078" b="9669"/>
          <a:stretch/>
        </p:blipFill>
        <p:spPr>
          <a:xfrm>
            <a:off x="0" y="-1"/>
            <a:ext cx="12202312" cy="6858001"/>
          </a:xfrm>
          <a:prstGeom prst="rect">
            <a:avLst/>
          </a:prstGeom>
        </p:spPr>
      </p:pic>
      <p:sp>
        <p:nvSpPr>
          <p:cNvPr id="11" name="TextBox 10">
            <a:extLst>
              <a:ext uri="{FF2B5EF4-FFF2-40B4-BE49-F238E27FC236}">
                <a16:creationId xmlns:a16="http://schemas.microsoft.com/office/drawing/2014/main" id="{AC0AB689-505C-1147-8081-00DC62144221}"/>
              </a:ext>
            </a:extLst>
          </p:cNvPr>
          <p:cNvSpPr txBox="1"/>
          <p:nvPr/>
        </p:nvSpPr>
        <p:spPr>
          <a:xfrm>
            <a:off x="2682833" y="2977225"/>
            <a:ext cx="6964878" cy="903549"/>
          </a:xfrm>
          <a:prstGeom prst="rect">
            <a:avLst/>
          </a:prstGeom>
          <a:noFill/>
        </p:spPr>
        <p:txBody>
          <a:bodyPr wrap="square" rtlCol="0">
            <a:noAutofit/>
          </a:bodyPr>
          <a:lstStyle/>
          <a:p>
            <a:pPr algn="ctr"/>
            <a:endParaRPr lang="en-DK" sz="2500">
              <a:solidFill>
                <a:schemeClr val="bg1"/>
              </a:solidFill>
              <a:latin typeface="Corbel" panose="020B0503020204020204" pitchFamily="34" charset="0"/>
            </a:endParaRPr>
          </a:p>
        </p:txBody>
      </p:sp>
      <p:sp>
        <p:nvSpPr>
          <p:cNvPr id="7" name="TextBox 6">
            <a:extLst>
              <a:ext uri="{FF2B5EF4-FFF2-40B4-BE49-F238E27FC236}">
                <a16:creationId xmlns:a16="http://schemas.microsoft.com/office/drawing/2014/main" id="{AC18E477-9D2F-C44D-8CA4-9C8CAD5F1E47}"/>
              </a:ext>
            </a:extLst>
          </p:cNvPr>
          <p:cNvSpPr txBox="1"/>
          <p:nvPr/>
        </p:nvSpPr>
        <p:spPr>
          <a:xfrm>
            <a:off x="2648197" y="4823310"/>
            <a:ext cx="6964878" cy="817067"/>
          </a:xfrm>
          <a:prstGeom prst="rect">
            <a:avLst/>
          </a:prstGeom>
          <a:noFill/>
        </p:spPr>
        <p:txBody>
          <a:bodyPr wrap="square" rtlCol="0">
            <a:noAutofit/>
          </a:bodyPr>
          <a:lstStyle/>
          <a:p>
            <a:pPr algn="ctr"/>
            <a:endParaRPr lang="en-DK" sz="2000" i="1">
              <a:solidFill>
                <a:schemeClr val="bg1"/>
              </a:solidFill>
              <a:latin typeface="Corbel" panose="020B0503020204020204" pitchFamily="34" charset="0"/>
            </a:endParaRPr>
          </a:p>
        </p:txBody>
      </p:sp>
      <p:sp>
        <p:nvSpPr>
          <p:cNvPr id="12" name="TextBox 11">
            <a:extLst>
              <a:ext uri="{FF2B5EF4-FFF2-40B4-BE49-F238E27FC236}">
                <a16:creationId xmlns:a16="http://schemas.microsoft.com/office/drawing/2014/main" id="{EC8FAA87-B02E-1F4E-9C69-F544CF11F72D}"/>
              </a:ext>
            </a:extLst>
          </p:cNvPr>
          <p:cNvSpPr txBox="1"/>
          <p:nvPr/>
        </p:nvSpPr>
        <p:spPr>
          <a:xfrm>
            <a:off x="2227152" y="2977224"/>
            <a:ext cx="8238969" cy="903549"/>
          </a:xfrm>
          <a:prstGeom prst="rect">
            <a:avLst/>
          </a:prstGeom>
          <a:noFill/>
        </p:spPr>
        <p:txBody>
          <a:bodyPr wrap="square" rtlCol="0">
            <a:noAutofit/>
          </a:bodyPr>
          <a:lstStyle/>
          <a:p>
            <a:pPr algn="ctr"/>
            <a:r>
              <a:rPr lang="da-DK" sz="3800" b="1">
                <a:solidFill>
                  <a:schemeClr val="bg1"/>
                </a:solidFill>
                <a:latin typeface="Corbel" panose="020B0503020204020204" pitchFamily="34" charset="0"/>
              </a:rPr>
              <a:t>An </a:t>
            </a:r>
            <a:r>
              <a:rPr lang="da-DK" sz="3800" b="1" err="1">
                <a:solidFill>
                  <a:schemeClr val="bg1"/>
                </a:solidFill>
                <a:latin typeface="Corbel" panose="020B0503020204020204" pitchFamily="34" charset="0"/>
              </a:rPr>
              <a:t>attractive</a:t>
            </a:r>
            <a:r>
              <a:rPr lang="da-DK" sz="3800" b="1">
                <a:solidFill>
                  <a:schemeClr val="bg1"/>
                </a:solidFill>
                <a:latin typeface="Corbel" panose="020B0503020204020204" pitchFamily="34" charset="0"/>
              </a:rPr>
              <a:t> and </a:t>
            </a:r>
            <a:r>
              <a:rPr lang="da-DK" sz="3800" b="1" err="1">
                <a:solidFill>
                  <a:schemeClr val="bg1"/>
                </a:solidFill>
                <a:latin typeface="Corbel" panose="020B0503020204020204" pitchFamily="34" charset="0"/>
              </a:rPr>
              <a:t>sustainable</a:t>
            </a:r>
            <a:r>
              <a:rPr lang="da-DK" sz="3800" b="1">
                <a:solidFill>
                  <a:schemeClr val="bg1"/>
                </a:solidFill>
                <a:latin typeface="Corbel" panose="020B0503020204020204" pitchFamily="34" charset="0"/>
              </a:rPr>
              <a:t> </a:t>
            </a:r>
            <a:r>
              <a:rPr lang="da-DK" sz="3800" b="1" err="1">
                <a:solidFill>
                  <a:schemeClr val="bg1"/>
                </a:solidFill>
                <a:latin typeface="Corbel" panose="020B0503020204020204" pitchFamily="34" charset="0"/>
              </a:rPr>
              <a:t>railway</a:t>
            </a:r>
            <a:endParaRPr lang="en-DK" sz="3800">
              <a:solidFill>
                <a:schemeClr val="bg1"/>
              </a:solidFill>
              <a:latin typeface="Corbel" panose="020B0503020204020204" pitchFamily="34" charset="0"/>
            </a:endParaRPr>
          </a:p>
          <a:p>
            <a:pPr algn="ctr"/>
            <a:r>
              <a:rPr lang="da-DK" b="1">
                <a:solidFill>
                  <a:schemeClr val="bg1"/>
                </a:solidFill>
                <a:latin typeface="Corbel" panose="020B0503020204020204" pitchFamily="34" charset="0"/>
              </a:rPr>
              <a:t>BANEDANMARK’S STRATEGY</a:t>
            </a:r>
            <a:endParaRPr lang="en-DK" sz="2200">
              <a:solidFill>
                <a:schemeClr val="bg1"/>
              </a:solidFill>
              <a:latin typeface="Corbel" panose="020B0503020204020204" pitchFamily="34" charset="0"/>
            </a:endParaRPr>
          </a:p>
          <a:p>
            <a:pPr algn="ctr"/>
            <a:endParaRPr lang="en-DK" sz="3800">
              <a:solidFill>
                <a:schemeClr val="bg1"/>
              </a:solidFill>
              <a:latin typeface="Corbel" panose="020B0503020204020204" pitchFamily="34" charset="0"/>
            </a:endParaRPr>
          </a:p>
        </p:txBody>
      </p:sp>
      <p:sp>
        <p:nvSpPr>
          <p:cNvPr id="14" name="TextBox 13">
            <a:extLst>
              <a:ext uri="{FF2B5EF4-FFF2-40B4-BE49-F238E27FC236}">
                <a16:creationId xmlns:a16="http://schemas.microsoft.com/office/drawing/2014/main" id="{B7005BA6-7F2B-C34E-B5ED-03D20639DEE4}"/>
              </a:ext>
            </a:extLst>
          </p:cNvPr>
          <p:cNvSpPr txBox="1"/>
          <p:nvPr/>
        </p:nvSpPr>
        <p:spPr>
          <a:xfrm>
            <a:off x="8792544" y="6252117"/>
            <a:ext cx="6964878" cy="817067"/>
          </a:xfrm>
          <a:prstGeom prst="rect">
            <a:avLst/>
          </a:prstGeom>
          <a:noFill/>
        </p:spPr>
        <p:txBody>
          <a:bodyPr wrap="square" rtlCol="0">
            <a:noAutofit/>
          </a:bodyPr>
          <a:lstStyle/>
          <a:p>
            <a:endParaRPr lang="en-DK" sz="1550">
              <a:solidFill>
                <a:schemeClr val="bg1"/>
              </a:solidFill>
              <a:latin typeface="Corbel" panose="020B0503020204020204" pitchFamily="34" charset="0"/>
            </a:endParaRPr>
          </a:p>
        </p:txBody>
      </p:sp>
      <p:pic>
        <p:nvPicPr>
          <p:cNvPr id="6" name="Billede 5">
            <a:extLst>
              <a:ext uri="{FF2B5EF4-FFF2-40B4-BE49-F238E27FC236}">
                <a16:creationId xmlns:a16="http://schemas.microsoft.com/office/drawing/2014/main" id="{5845A56D-29CF-4737-9CD0-5563F17F8027}"/>
              </a:ext>
            </a:extLst>
          </p:cNvPr>
          <p:cNvPicPr>
            <a:picLocks noChangeAspect="1"/>
          </p:cNvPicPr>
          <p:nvPr/>
        </p:nvPicPr>
        <p:blipFill>
          <a:blip r:embed="rId4"/>
          <a:stretch>
            <a:fillRect/>
          </a:stretch>
        </p:blipFill>
        <p:spPr>
          <a:xfrm>
            <a:off x="4890194" y="192490"/>
            <a:ext cx="2411611" cy="1296122"/>
          </a:xfrm>
          <a:prstGeom prst="rect">
            <a:avLst/>
          </a:prstGeom>
        </p:spPr>
      </p:pic>
    </p:spTree>
    <p:extLst>
      <p:ext uri="{BB962C8B-B14F-4D97-AF65-F5344CB8AC3E}">
        <p14:creationId xmlns:p14="http://schemas.microsoft.com/office/powerpoint/2010/main" val="196907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0AB689-505C-1147-8081-00DC62144221}"/>
              </a:ext>
            </a:extLst>
          </p:cNvPr>
          <p:cNvSpPr txBox="1"/>
          <p:nvPr/>
        </p:nvSpPr>
        <p:spPr>
          <a:xfrm>
            <a:off x="5841948" y="1099841"/>
            <a:ext cx="8446416" cy="929351"/>
          </a:xfrm>
          <a:prstGeom prst="rect">
            <a:avLst/>
          </a:prstGeom>
          <a:noFill/>
        </p:spPr>
        <p:txBody>
          <a:bodyPr wrap="square" rtlCol="0">
            <a:noAutofit/>
          </a:bodyPr>
          <a:lstStyle/>
          <a:p>
            <a:r>
              <a:rPr lang="en-GB" sz="2400" b="1">
                <a:latin typeface="Corbel" panose="020B0503020204020204" pitchFamily="34" charset="0"/>
              </a:rPr>
              <a:t>Towards an attractive and sustainable </a:t>
            </a:r>
          </a:p>
          <a:p>
            <a:r>
              <a:rPr lang="en-GB" sz="2400" b="1">
                <a:latin typeface="Corbel" panose="020B0503020204020204" pitchFamily="34" charset="0"/>
              </a:rPr>
              <a:t>railway of the future</a:t>
            </a:r>
            <a:endParaRPr lang="en-GB" sz="2400" b="1">
              <a:solidFill>
                <a:schemeClr val="bg2">
                  <a:lumMod val="25000"/>
                </a:schemeClr>
              </a:solidFill>
              <a:latin typeface="Corbel" panose="020B0503020204020204" pitchFamily="34" charset="0"/>
            </a:endParaRPr>
          </a:p>
        </p:txBody>
      </p:sp>
      <p:sp>
        <p:nvSpPr>
          <p:cNvPr id="6" name="TextBox 5">
            <a:extLst>
              <a:ext uri="{FF2B5EF4-FFF2-40B4-BE49-F238E27FC236}">
                <a16:creationId xmlns:a16="http://schemas.microsoft.com/office/drawing/2014/main" id="{6FDDA5BE-B272-C24E-9D39-CF1A3F4A9D54}"/>
              </a:ext>
            </a:extLst>
          </p:cNvPr>
          <p:cNvSpPr txBox="1"/>
          <p:nvPr/>
        </p:nvSpPr>
        <p:spPr>
          <a:xfrm>
            <a:off x="5841948" y="2149596"/>
            <a:ext cx="5735304" cy="4930596"/>
          </a:xfrm>
          <a:prstGeom prst="rect">
            <a:avLst/>
          </a:prstGeom>
          <a:noFill/>
        </p:spPr>
        <p:txBody>
          <a:bodyPr wrap="square" rtlCol="0">
            <a:noAutofit/>
          </a:bodyPr>
          <a:lstStyle/>
          <a:p>
            <a:r>
              <a:rPr lang="en-GB" sz="1600">
                <a:latin typeface="Corbel" panose="020B0503020204020204" pitchFamily="34" charset="0"/>
              </a:rPr>
              <a:t>Everyday, thousands of passengers commute to work, go on holiday or meet friends and family using the network </a:t>
            </a:r>
            <a:r>
              <a:rPr lang="en-GB" sz="1600" err="1">
                <a:latin typeface="Corbel" panose="020B0503020204020204" pitchFamily="34" charset="0"/>
              </a:rPr>
              <a:t>Banedanmark</a:t>
            </a:r>
            <a:r>
              <a:rPr lang="en-GB" sz="1600">
                <a:latin typeface="Corbel" panose="020B0503020204020204" pitchFamily="34" charset="0"/>
              </a:rPr>
              <a:t> provides in Denmark. We also transport thousands of tons of freight across the railway network. </a:t>
            </a:r>
            <a:endParaRPr lang="da-DK" sz="1600">
              <a:latin typeface="Corbel" panose="020B0503020204020204" pitchFamily="34" charset="0"/>
            </a:endParaRPr>
          </a:p>
          <a:p>
            <a:endParaRPr lang="da-DK" sz="1600">
              <a:latin typeface="Corbel" panose="020B0503020204020204" pitchFamily="34" charset="0"/>
            </a:endParaRPr>
          </a:p>
          <a:p>
            <a:r>
              <a:rPr lang="en-GB" sz="1600">
                <a:latin typeface="Corbel" panose="020B0503020204020204" pitchFamily="34" charset="0"/>
              </a:rPr>
              <a:t>We are building a completely new attractive and sustainable railway for new modern electric trains, while we keep the existing railway running. We maintain and upgrade existing sections while building a new train corridor to Europe and rolling out new signals and electrify the railway. </a:t>
            </a:r>
          </a:p>
          <a:p>
            <a:endParaRPr lang="en-GB" sz="1600">
              <a:latin typeface="Corbel" panose="020B0503020204020204" pitchFamily="34" charset="0"/>
            </a:endParaRPr>
          </a:p>
          <a:p>
            <a:r>
              <a:rPr lang="en-GB" sz="1600">
                <a:latin typeface="Corbel" panose="020B0503020204020204" pitchFamily="34" charset="0"/>
              </a:rPr>
              <a:t>The attractive, sustainable railway of the future will enable trains to run faster, closer and smarter for the customers’ benefit. Congestion will be reduced. Electric trains are better for the climate and the environment.  We will do our utmost to show consideration towards nature and to strengthen the biodiversity lineside.</a:t>
            </a:r>
          </a:p>
          <a:p>
            <a:endParaRPr lang="da-DK" sz="1200">
              <a:latin typeface="Corbel" panose="020B0503020204020204" pitchFamily="34" charset="0"/>
            </a:endParaRPr>
          </a:p>
        </p:txBody>
      </p:sp>
      <p:sp>
        <p:nvSpPr>
          <p:cNvPr id="5" name="TextBox 4">
            <a:extLst>
              <a:ext uri="{FF2B5EF4-FFF2-40B4-BE49-F238E27FC236}">
                <a16:creationId xmlns:a16="http://schemas.microsoft.com/office/drawing/2014/main" id="{2A71C062-799D-E64A-9225-7CC587A7133B}"/>
              </a:ext>
            </a:extLst>
          </p:cNvPr>
          <p:cNvSpPr txBox="1"/>
          <p:nvPr/>
        </p:nvSpPr>
        <p:spPr>
          <a:xfrm>
            <a:off x="11391143" y="260777"/>
            <a:ext cx="367408" cy="215444"/>
          </a:xfrm>
          <a:prstGeom prst="rect">
            <a:avLst/>
          </a:prstGeom>
          <a:noFill/>
        </p:spPr>
        <p:txBody>
          <a:bodyPr wrap="none" rtlCol="0">
            <a:spAutoFit/>
          </a:bodyPr>
          <a:lstStyle/>
          <a:p>
            <a:r>
              <a:rPr lang="en-DK" sz="800" b="1">
                <a:solidFill>
                  <a:srgbClr val="00443F"/>
                </a:solidFill>
                <a:latin typeface="Corbel" panose="020B0503020204020204" pitchFamily="34" charset="0"/>
              </a:rPr>
              <a:t>2/1</a:t>
            </a:r>
            <a:r>
              <a:rPr lang="da-DK" sz="800" b="1">
                <a:solidFill>
                  <a:srgbClr val="00443F"/>
                </a:solidFill>
                <a:latin typeface="Corbel" panose="020B0503020204020204" pitchFamily="34" charset="0"/>
              </a:rPr>
              <a:t>3</a:t>
            </a:r>
            <a:endParaRPr lang="en-DK" sz="800">
              <a:solidFill>
                <a:srgbClr val="00443F"/>
              </a:solidFill>
              <a:latin typeface="Corbel" panose="020B0503020204020204" pitchFamily="34" charset="0"/>
            </a:endParaRPr>
          </a:p>
        </p:txBody>
      </p:sp>
      <p:pic>
        <p:nvPicPr>
          <p:cNvPr id="3" name="Picture 2" descr="A close up of a tree&#10;&#10;Description automatically generated">
            <a:extLst>
              <a:ext uri="{FF2B5EF4-FFF2-40B4-BE49-F238E27FC236}">
                <a16:creationId xmlns:a16="http://schemas.microsoft.com/office/drawing/2014/main" id="{3C73CFE6-466E-F747-AD8F-6BB359692056}"/>
              </a:ext>
            </a:extLst>
          </p:cNvPr>
          <p:cNvPicPr>
            <a:picLocks noChangeAspect="1"/>
          </p:cNvPicPr>
          <p:nvPr/>
        </p:nvPicPr>
        <p:blipFill rotWithShape="1">
          <a:blip r:embed="rId2"/>
          <a:srcRect l="26442" r="25515" b="4726"/>
          <a:stretch/>
        </p:blipFill>
        <p:spPr>
          <a:xfrm>
            <a:off x="0" y="0"/>
            <a:ext cx="5190565" cy="6858000"/>
          </a:xfrm>
          <a:prstGeom prst="rect">
            <a:avLst/>
          </a:prstGeom>
        </p:spPr>
      </p:pic>
      <p:sp>
        <p:nvSpPr>
          <p:cNvPr id="8" name="TextBox 7">
            <a:extLst>
              <a:ext uri="{FF2B5EF4-FFF2-40B4-BE49-F238E27FC236}">
                <a16:creationId xmlns:a16="http://schemas.microsoft.com/office/drawing/2014/main" id="{0507A898-9C73-6A47-BF15-3AC3B58BCB6C}"/>
              </a:ext>
            </a:extLst>
          </p:cNvPr>
          <p:cNvSpPr txBox="1"/>
          <p:nvPr/>
        </p:nvSpPr>
        <p:spPr>
          <a:xfrm>
            <a:off x="1743075" y="249206"/>
            <a:ext cx="2571750" cy="230832"/>
          </a:xfrm>
          <a:prstGeom prst="rect">
            <a:avLst/>
          </a:prstGeom>
          <a:noFill/>
        </p:spPr>
        <p:txBody>
          <a:bodyPr wrap="square" rtlCol="0">
            <a:spAutoFit/>
          </a:bodyPr>
          <a:lstStyle/>
          <a:p>
            <a:r>
              <a:rPr lang="da-DK" sz="900" b="1">
                <a:solidFill>
                  <a:schemeClr val="bg1"/>
                </a:solidFill>
                <a:latin typeface="Corbel" panose="020B0503020204020204" pitchFamily="34" charset="0"/>
              </a:rPr>
              <a:t>STRATEGY </a:t>
            </a:r>
            <a:r>
              <a:rPr lang="da-DK" sz="900">
                <a:solidFill>
                  <a:schemeClr val="bg1"/>
                </a:solidFill>
                <a:latin typeface="Corbel" panose="020B0503020204020204" pitchFamily="34" charset="0"/>
              </a:rPr>
              <a:t>An </a:t>
            </a:r>
            <a:r>
              <a:rPr lang="da-DK" sz="900" err="1">
                <a:solidFill>
                  <a:schemeClr val="bg1"/>
                </a:solidFill>
                <a:latin typeface="Corbel" panose="020B0503020204020204" pitchFamily="34" charset="0"/>
              </a:rPr>
              <a:t>attractive</a:t>
            </a:r>
            <a:r>
              <a:rPr lang="da-DK" sz="900">
                <a:solidFill>
                  <a:schemeClr val="bg1"/>
                </a:solidFill>
                <a:latin typeface="Corbel" panose="020B0503020204020204" pitchFamily="34" charset="0"/>
              </a:rPr>
              <a:t> and </a:t>
            </a:r>
            <a:r>
              <a:rPr lang="da-DK" sz="900" err="1">
                <a:solidFill>
                  <a:schemeClr val="bg1"/>
                </a:solidFill>
                <a:latin typeface="Corbel" panose="020B0503020204020204" pitchFamily="34" charset="0"/>
              </a:rPr>
              <a:t>sustainable</a:t>
            </a:r>
            <a:r>
              <a:rPr lang="da-DK" sz="900">
                <a:solidFill>
                  <a:schemeClr val="bg1"/>
                </a:solidFill>
                <a:latin typeface="Corbel" panose="020B0503020204020204" pitchFamily="34" charset="0"/>
              </a:rPr>
              <a:t> </a:t>
            </a:r>
            <a:r>
              <a:rPr lang="da-DK" sz="900" err="1">
                <a:solidFill>
                  <a:schemeClr val="bg1"/>
                </a:solidFill>
                <a:latin typeface="Corbel" panose="020B0503020204020204" pitchFamily="34" charset="0"/>
              </a:rPr>
              <a:t>railway</a:t>
            </a:r>
            <a:endParaRPr lang="en-DK" sz="900">
              <a:solidFill>
                <a:schemeClr val="bg1"/>
              </a:solidFill>
              <a:latin typeface="Corbel" panose="020B0503020204020204" pitchFamily="34" charset="0"/>
            </a:endParaRPr>
          </a:p>
        </p:txBody>
      </p:sp>
      <p:pic>
        <p:nvPicPr>
          <p:cNvPr id="4" name="Billede 3" descr="Et billede, der indeholder tekst&#10;&#10;Automatisk genereret beskrivelse">
            <a:extLst>
              <a:ext uri="{FF2B5EF4-FFF2-40B4-BE49-F238E27FC236}">
                <a16:creationId xmlns:a16="http://schemas.microsoft.com/office/drawing/2014/main" id="{9777C213-C1C3-4221-8410-FA5641C57F77}"/>
              </a:ext>
            </a:extLst>
          </p:cNvPr>
          <p:cNvPicPr>
            <a:picLocks noChangeAspect="1"/>
          </p:cNvPicPr>
          <p:nvPr/>
        </p:nvPicPr>
        <p:blipFill>
          <a:blip r:embed="rId3"/>
          <a:stretch>
            <a:fillRect/>
          </a:stretch>
        </p:blipFill>
        <p:spPr>
          <a:xfrm>
            <a:off x="180974" y="135419"/>
            <a:ext cx="1733551" cy="443019"/>
          </a:xfrm>
          <a:prstGeom prst="rect">
            <a:avLst/>
          </a:prstGeom>
        </p:spPr>
      </p:pic>
    </p:spTree>
    <p:extLst>
      <p:ext uri="{BB962C8B-B14F-4D97-AF65-F5344CB8AC3E}">
        <p14:creationId xmlns:p14="http://schemas.microsoft.com/office/powerpoint/2010/main" val="109714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F1ED"/>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0AB689-505C-1147-8081-00DC62144221}"/>
              </a:ext>
            </a:extLst>
          </p:cNvPr>
          <p:cNvSpPr txBox="1"/>
          <p:nvPr/>
        </p:nvSpPr>
        <p:spPr>
          <a:xfrm>
            <a:off x="1364763" y="929421"/>
            <a:ext cx="10026380" cy="576377"/>
          </a:xfrm>
          <a:prstGeom prst="rect">
            <a:avLst/>
          </a:prstGeom>
          <a:noFill/>
        </p:spPr>
        <p:txBody>
          <a:bodyPr wrap="square" rtlCol="0">
            <a:noAutofit/>
          </a:bodyPr>
          <a:lstStyle/>
          <a:p>
            <a:r>
              <a:rPr lang="en-GB" sz="2500" b="1">
                <a:solidFill>
                  <a:srgbClr val="00443F"/>
                </a:solidFill>
                <a:latin typeface="Corbel" panose="020B0503020204020204" pitchFamily="34" charset="0"/>
              </a:rPr>
              <a:t>The four most important challenges on the journey towards an attractive and sustainable railway</a:t>
            </a:r>
            <a:endParaRPr lang="en-GB" sz="2500">
              <a:solidFill>
                <a:srgbClr val="00443F"/>
              </a:solidFill>
              <a:latin typeface="Corbel" panose="020B0503020204020204" pitchFamily="34" charset="0"/>
            </a:endParaRPr>
          </a:p>
        </p:txBody>
      </p:sp>
      <p:sp>
        <p:nvSpPr>
          <p:cNvPr id="15" name="TextBox 14">
            <a:extLst>
              <a:ext uri="{FF2B5EF4-FFF2-40B4-BE49-F238E27FC236}">
                <a16:creationId xmlns:a16="http://schemas.microsoft.com/office/drawing/2014/main" id="{F6C90A25-2B3D-7F49-AAE5-653C80C83B77}"/>
              </a:ext>
            </a:extLst>
          </p:cNvPr>
          <p:cNvSpPr txBox="1"/>
          <p:nvPr/>
        </p:nvSpPr>
        <p:spPr>
          <a:xfrm>
            <a:off x="2331620" y="2322019"/>
            <a:ext cx="8433916" cy="2911339"/>
          </a:xfrm>
          <a:prstGeom prst="rect">
            <a:avLst/>
          </a:prstGeom>
          <a:noFill/>
        </p:spPr>
        <p:txBody>
          <a:bodyPr wrap="square" rtlCol="0">
            <a:noAutofit/>
          </a:bodyPr>
          <a:lstStyle/>
          <a:p>
            <a:r>
              <a:rPr lang="en-GB" sz="2500">
                <a:solidFill>
                  <a:schemeClr val="bg2">
                    <a:lumMod val="25000"/>
                  </a:schemeClr>
                </a:solidFill>
                <a:latin typeface="Corbel" panose="020B0503020204020204" pitchFamily="34" charset="0"/>
              </a:rPr>
              <a:t>An outdated and worn infrastructure</a:t>
            </a:r>
          </a:p>
          <a:p>
            <a:endParaRPr lang="en-GB" sz="2500">
              <a:solidFill>
                <a:schemeClr val="bg2">
                  <a:lumMod val="25000"/>
                </a:schemeClr>
              </a:solidFill>
              <a:latin typeface="Corbel" panose="020B0503020204020204" pitchFamily="34" charset="0"/>
            </a:endParaRPr>
          </a:p>
          <a:p>
            <a:r>
              <a:rPr lang="en-GB" sz="2500">
                <a:solidFill>
                  <a:schemeClr val="bg2">
                    <a:lumMod val="25000"/>
                  </a:schemeClr>
                </a:solidFill>
                <a:latin typeface="Corbel" panose="020B0503020204020204" pitchFamily="34" charset="0"/>
              </a:rPr>
              <a:t>Punctuality</a:t>
            </a:r>
          </a:p>
          <a:p>
            <a:pPr marL="342900" indent="-342900">
              <a:buFont typeface="Arial" panose="020B0604020202020204" pitchFamily="34" charset="0"/>
              <a:buChar char="•"/>
            </a:pPr>
            <a:endParaRPr lang="en-GB" sz="2500">
              <a:solidFill>
                <a:schemeClr val="bg2">
                  <a:lumMod val="25000"/>
                </a:schemeClr>
              </a:solidFill>
              <a:latin typeface="Corbel" panose="020B0503020204020204" pitchFamily="34" charset="0"/>
            </a:endParaRPr>
          </a:p>
          <a:p>
            <a:r>
              <a:rPr lang="en-GB" sz="2500">
                <a:solidFill>
                  <a:schemeClr val="bg2">
                    <a:lumMod val="25000"/>
                  </a:schemeClr>
                </a:solidFill>
                <a:latin typeface="Corbel" panose="020B0503020204020204" pitchFamily="34" charset="0"/>
              </a:rPr>
              <a:t>Railway projects are often delayed and exceed budget</a:t>
            </a:r>
          </a:p>
          <a:p>
            <a:pPr marL="342900" indent="-342900">
              <a:buFont typeface="Arial" panose="020B0604020202020204" pitchFamily="34" charset="0"/>
              <a:buChar char="•"/>
            </a:pPr>
            <a:endParaRPr lang="en-GB" sz="2500">
              <a:solidFill>
                <a:schemeClr val="bg2">
                  <a:lumMod val="25000"/>
                </a:schemeClr>
              </a:solidFill>
              <a:latin typeface="Corbel" panose="020B0503020204020204" pitchFamily="34" charset="0"/>
            </a:endParaRPr>
          </a:p>
          <a:p>
            <a:r>
              <a:rPr lang="en-GB" sz="2500">
                <a:solidFill>
                  <a:schemeClr val="bg2">
                    <a:lumMod val="25000"/>
                  </a:schemeClr>
                </a:solidFill>
                <a:latin typeface="Corbel" panose="020B0503020204020204" pitchFamily="34" charset="0"/>
              </a:rPr>
              <a:t>Exercising public authority</a:t>
            </a:r>
          </a:p>
        </p:txBody>
      </p:sp>
      <p:pic>
        <p:nvPicPr>
          <p:cNvPr id="6" name="Grafik 7" descr="Tog">
            <a:extLst>
              <a:ext uri="{FF2B5EF4-FFF2-40B4-BE49-F238E27FC236}">
                <a16:creationId xmlns:a16="http://schemas.microsoft.com/office/drawing/2014/main" id="{F77425A3-34B2-4C4D-8D06-E1465ABA2E2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64763" y="2166697"/>
            <a:ext cx="660820" cy="660820"/>
          </a:xfrm>
          <a:prstGeom prst="rect">
            <a:avLst/>
          </a:prstGeom>
        </p:spPr>
      </p:pic>
      <p:pic>
        <p:nvPicPr>
          <p:cNvPr id="9" name="Grafik 11" descr="Sparegris">
            <a:extLst>
              <a:ext uri="{FF2B5EF4-FFF2-40B4-BE49-F238E27FC236}">
                <a16:creationId xmlns:a16="http://schemas.microsoft.com/office/drawing/2014/main" id="{0C604177-3CDB-9441-9056-89B5FF5CE90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01758" y="3792750"/>
            <a:ext cx="808709" cy="808709"/>
          </a:xfrm>
          <a:prstGeom prst="rect">
            <a:avLst/>
          </a:prstGeom>
        </p:spPr>
      </p:pic>
      <p:pic>
        <p:nvPicPr>
          <p:cNvPr id="12" name="Grafik 15" descr="Håndtryk">
            <a:extLst>
              <a:ext uri="{FF2B5EF4-FFF2-40B4-BE49-F238E27FC236}">
                <a16:creationId xmlns:a16="http://schemas.microsoft.com/office/drawing/2014/main" id="{890C26A2-F5C9-9342-A318-AC4E5EB875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426464" y="4590814"/>
            <a:ext cx="668287" cy="668287"/>
          </a:xfrm>
          <a:prstGeom prst="rect">
            <a:avLst/>
          </a:prstGeom>
        </p:spPr>
      </p:pic>
      <p:sp>
        <p:nvSpPr>
          <p:cNvPr id="13" name="TextBox 12">
            <a:extLst>
              <a:ext uri="{FF2B5EF4-FFF2-40B4-BE49-F238E27FC236}">
                <a16:creationId xmlns:a16="http://schemas.microsoft.com/office/drawing/2014/main" id="{C0E8CFB4-D511-A043-A6D3-047B5D7DC217}"/>
              </a:ext>
            </a:extLst>
          </p:cNvPr>
          <p:cNvSpPr txBox="1"/>
          <p:nvPr/>
        </p:nvSpPr>
        <p:spPr>
          <a:xfrm>
            <a:off x="11391143" y="260777"/>
            <a:ext cx="365806" cy="215444"/>
          </a:xfrm>
          <a:prstGeom prst="rect">
            <a:avLst/>
          </a:prstGeom>
          <a:noFill/>
        </p:spPr>
        <p:txBody>
          <a:bodyPr wrap="none" rtlCol="0">
            <a:spAutoFit/>
          </a:bodyPr>
          <a:lstStyle/>
          <a:p>
            <a:r>
              <a:rPr lang="en-DK" sz="800" b="1">
                <a:solidFill>
                  <a:srgbClr val="00443F"/>
                </a:solidFill>
                <a:latin typeface="Corbel" panose="020B0503020204020204" pitchFamily="34" charset="0"/>
              </a:rPr>
              <a:t>3/1</a:t>
            </a:r>
            <a:r>
              <a:rPr lang="da-DK" sz="800" b="1">
                <a:solidFill>
                  <a:srgbClr val="00443F"/>
                </a:solidFill>
                <a:latin typeface="Corbel" panose="020B0503020204020204" pitchFamily="34" charset="0"/>
              </a:rPr>
              <a:t>3</a:t>
            </a:r>
            <a:endParaRPr lang="en-DK" sz="800">
              <a:solidFill>
                <a:srgbClr val="00443F"/>
              </a:solidFill>
              <a:latin typeface="Corbel" panose="020B0503020204020204" pitchFamily="34" charset="0"/>
            </a:endParaRPr>
          </a:p>
        </p:txBody>
      </p:sp>
      <p:sp>
        <p:nvSpPr>
          <p:cNvPr id="16" name="TextBox 15">
            <a:extLst>
              <a:ext uri="{FF2B5EF4-FFF2-40B4-BE49-F238E27FC236}">
                <a16:creationId xmlns:a16="http://schemas.microsoft.com/office/drawing/2014/main" id="{412D47F6-4781-1D4B-9BDD-DA3563F1CF65}"/>
              </a:ext>
            </a:extLst>
          </p:cNvPr>
          <p:cNvSpPr txBox="1"/>
          <p:nvPr/>
        </p:nvSpPr>
        <p:spPr>
          <a:xfrm>
            <a:off x="433448" y="249207"/>
            <a:ext cx="3006437" cy="215444"/>
          </a:xfrm>
          <a:prstGeom prst="rect">
            <a:avLst/>
          </a:prstGeom>
          <a:noFill/>
        </p:spPr>
        <p:txBody>
          <a:bodyPr wrap="square" rtlCol="0">
            <a:spAutoFit/>
          </a:bodyPr>
          <a:lstStyle/>
          <a:p>
            <a:r>
              <a:rPr lang="da-DK" sz="800" b="1">
                <a:solidFill>
                  <a:schemeClr val="tx1">
                    <a:lumMod val="50000"/>
                    <a:lumOff val="50000"/>
                  </a:schemeClr>
                </a:solidFill>
                <a:latin typeface="Corbel" panose="020B0503020204020204" pitchFamily="34" charset="0"/>
              </a:rPr>
              <a:t>STRATEGY </a:t>
            </a:r>
            <a:r>
              <a:rPr lang="da-DK" sz="800">
                <a:solidFill>
                  <a:schemeClr val="tx1">
                    <a:lumMod val="50000"/>
                    <a:lumOff val="50000"/>
                  </a:schemeClr>
                </a:solidFill>
                <a:latin typeface="Corbel" panose="020B0503020204020204" pitchFamily="34" charset="0"/>
              </a:rPr>
              <a:t>An </a:t>
            </a:r>
            <a:r>
              <a:rPr lang="da-DK" sz="800" err="1">
                <a:solidFill>
                  <a:schemeClr val="tx1">
                    <a:lumMod val="50000"/>
                    <a:lumOff val="50000"/>
                  </a:schemeClr>
                </a:solidFill>
                <a:latin typeface="Corbel" panose="020B0503020204020204" pitchFamily="34" charset="0"/>
              </a:rPr>
              <a:t>attractive</a:t>
            </a:r>
            <a:r>
              <a:rPr lang="da-DK" sz="800">
                <a:solidFill>
                  <a:schemeClr val="tx1">
                    <a:lumMod val="50000"/>
                    <a:lumOff val="50000"/>
                  </a:schemeClr>
                </a:solidFill>
                <a:latin typeface="Corbel" panose="020B0503020204020204" pitchFamily="34" charset="0"/>
              </a:rPr>
              <a:t> and </a:t>
            </a:r>
            <a:r>
              <a:rPr lang="da-DK" sz="800" err="1">
                <a:solidFill>
                  <a:schemeClr val="tx1">
                    <a:lumMod val="50000"/>
                    <a:lumOff val="50000"/>
                  </a:schemeClr>
                </a:solidFill>
                <a:latin typeface="Corbel" panose="020B0503020204020204" pitchFamily="34" charset="0"/>
              </a:rPr>
              <a:t>sustainable</a:t>
            </a:r>
            <a:r>
              <a:rPr lang="da-DK" sz="800">
                <a:solidFill>
                  <a:schemeClr val="tx1">
                    <a:lumMod val="50000"/>
                    <a:lumOff val="50000"/>
                  </a:schemeClr>
                </a:solidFill>
                <a:latin typeface="Corbel" panose="020B0503020204020204" pitchFamily="34" charset="0"/>
              </a:rPr>
              <a:t> </a:t>
            </a:r>
            <a:r>
              <a:rPr lang="da-DK" sz="800" err="1">
                <a:solidFill>
                  <a:schemeClr val="tx1">
                    <a:lumMod val="50000"/>
                    <a:lumOff val="50000"/>
                  </a:schemeClr>
                </a:solidFill>
                <a:latin typeface="Corbel" panose="020B0503020204020204" pitchFamily="34" charset="0"/>
              </a:rPr>
              <a:t>railway</a:t>
            </a:r>
            <a:endParaRPr lang="en-DK" sz="800">
              <a:solidFill>
                <a:schemeClr val="tx1">
                  <a:lumMod val="50000"/>
                  <a:lumOff val="50000"/>
                </a:schemeClr>
              </a:solidFill>
              <a:latin typeface="Corbel" panose="020B0503020204020204" pitchFamily="34" charset="0"/>
            </a:endParaRPr>
          </a:p>
        </p:txBody>
      </p:sp>
      <p:pic>
        <p:nvPicPr>
          <p:cNvPr id="14" name="Grafik 13" descr="Ur">
            <a:extLst>
              <a:ext uri="{FF2B5EF4-FFF2-40B4-BE49-F238E27FC236}">
                <a16:creationId xmlns:a16="http://schemas.microsoft.com/office/drawing/2014/main" id="{60C7E461-3E79-4CD3-8290-5B04A1075B5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07137" y="3012430"/>
            <a:ext cx="660820" cy="660820"/>
          </a:xfrm>
          <a:prstGeom prst="rect">
            <a:avLst/>
          </a:prstGeom>
        </p:spPr>
      </p:pic>
    </p:spTree>
    <p:extLst>
      <p:ext uri="{BB962C8B-B14F-4D97-AF65-F5344CB8AC3E}">
        <p14:creationId xmlns:p14="http://schemas.microsoft.com/office/powerpoint/2010/main" val="106768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2">
            <a:extLst>
              <a:ext uri="{FF2B5EF4-FFF2-40B4-BE49-F238E27FC236}">
                <a16:creationId xmlns:a16="http://schemas.microsoft.com/office/drawing/2014/main" id="{98D8D461-21FA-4871-AF71-0F8BF68B33E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68000" y="731424"/>
            <a:ext cx="9286635" cy="9286635"/>
          </a:xfrm>
          <a:prstGeom prst="rect">
            <a:avLst/>
          </a:prstGeom>
        </p:spPr>
      </p:pic>
      <p:sp>
        <p:nvSpPr>
          <p:cNvPr id="11" name="TextBox 10">
            <a:extLst>
              <a:ext uri="{FF2B5EF4-FFF2-40B4-BE49-F238E27FC236}">
                <a16:creationId xmlns:a16="http://schemas.microsoft.com/office/drawing/2014/main" id="{AC0AB689-505C-1147-8081-00DC62144221}"/>
              </a:ext>
            </a:extLst>
          </p:cNvPr>
          <p:cNvSpPr txBox="1"/>
          <p:nvPr/>
        </p:nvSpPr>
        <p:spPr>
          <a:xfrm>
            <a:off x="730429" y="476221"/>
            <a:ext cx="9362720" cy="929351"/>
          </a:xfrm>
          <a:prstGeom prst="rect">
            <a:avLst/>
          </a:prstGeom>
          <a:noFill/>
        </p:spPr>
        <p:txBody>
          <a:bodyPr wrap="square" rtlCol="0">
            <a:noAutofit/>
          </a:bodyPr>
          <a:lstStyle/>
          <a:p>
            <a:pPr algn="ctr"/>
            <a:r>
              <a:rPr lang="en-GB" sz="2500" b="1">
                <a:solidFill>
                  <a:schemeClr val="bg2">
                    <a:lumMod val="25000"/>
                  </a:schemeClr>
                </a:solidFill>
                <a:latin typeface="Corbel" panose="020B0503020204020204" pitchFamily="34" charset="0"/>
              </a:rPr>
              <a:t>Our key areas of focus : Punctuality, Projects and Accountability</a:t>
            </a:r>
          </a:p>
        </p:txBody>
      </p:sp>
      <p:sp>
        <p:nvSpPr>
          <p:cNvPr id="6" name="TextBox 5">
            <a:extLst>
              <a:ext uri="{FF2B5EF4-FFF2-40B4-BE49-F238E27FC236}">
                <a16:creationId xmlns:a16="http://schemas.microsoft.com/office/drawing/2014/main" id="{6FDDA5BE-B272-C24E-9D39-CF1A3F4A9D54}"/>
              </a:ext>
            </a:extLst>
          </p:cNvPr>
          <p:cNvSpPr txBox="1"/>
          <p:nvPr/>
        </p:nvSpPr>
        <p:spPr>
          <a:xfrm>
            <a:off x="825555" y="1097536"/>
            <a:ext cx="9267594" cy="5760464"/>
          </a:xfrm>
          <a:prstGeom prst="rect">
            <a:avLst/>
          </a:prstGeom>
          <a:noFill/>
        </p:spPr>
        <p:txBody>
          <a:bodyPr wrap="square" lIns="91440" tIns="45720" rIns="91440" bIns="45720" rtlCol="0" anchor="t">
            <a:noAutofit/>
          </a:bodyPr>
          <a:lstStyle/>
          <a:p>
            <a:r>
              <a:rPr lang="en-GB" sz="1400">
                <a:latin typeface="Corbel" panose="020B0503020204020204" pitchFamily="34" charset="0"/>
              </a:rPr>
              <a:t>To deliver a sustainable and attractive railway we must  focus on our key areas: punctuality, projects and accountability:</a:t>
            </a:r>
          </a:p>
          <a:p>
            <a:r>
              <a:rPr lang="en-GB" sz="1400">
                <a:latin typeface="Corbel" panose="020B0503020204020204" pitchFamily="34" charset="0"/>
              </a:rPr>
              <a:t> </a:t>
            </a:r>
          </a:p>
          <a:p>
            <a:pPr marL="285750" indent="-285750">
              <a:buFont typeface="Arial" panose="020B0604020202020204" pitchFamily="34" charset="0"/>
              <a:buChar char="•"/>
            </a:pPr>
            <a:r>
              <a:rPr lang="en-GB" sz="1400">
                <a:latin typeface="Corbel" panose="020B0503020204020204" pitchFamily="34" charset="0"/>
              </a:rPr>
              <a:t>Many people are involved in the operation and building of the railway – Everybody makes a considerable contribution</a:t>
            </a:r>
          </a:p>
          <a:p>
            <a:pPr marL="285750" indent="-285750">
              <a:buFont typeface="Arial" panose="020B0604020202020204" pitchFamily="34" charset="0"/>
              <a:buChar char="•"/>
            </a:pPr>
            <a:endParaRPr lang="en-GB" sz="1400">
              <a:latin typeface="Corbel" panose="020B0503020204020204" pitchFamily="34" charset="0"/>
            </a:endParaRPr>
          </a:p>
          <a:p>
            <a:pPr marL="285750" indent="-285750">
              <a:buFont typeface="Arial" panose="020B0604020202020204" pitchFamily="34" charset="0"/>
              <a:buChar char="•"/>
            </a:pPr>
            <a:r>
              <a:rPr lang="en-GB" sz="1400">
                <a:latin typeface="Corbel"/>
              </a:rPr>
              <a:t>Attaining punctuality is dependant on the cooperation between the divisions at Banedanmark that control the trains on the railway, maintain the railway and rollout of new signalling systems etc. All divisions and support functions contribute to our construction projects and programmes. </a:t>
            </a:r>
            <a:endParaRPr lang="en-GB" sz="1400">
              <a:latin typeface="Corbel" panose="020B0503020204020204" pitchFamily="34" charset="0"/>
            </a:endParaRPr>
          </a:p>
          <a:p>
            <a:pPr marL="285750" indent="-285750">
              <a:buFont typeface="Arial" panose="020B0604020202020204" pitchFamily="34" charset="0"/>
              <a:buChar char="•"/>
            </a:pPr>
            <a:endParaRPr lang="en-GB" sz="1400">
              <a:latin typeface="Corbel" panose="020B0503020204020204" pitchFamily="34" charset="0"/>
            </a:endParaRPr>
          </a:p>
          <a:p>
            <a:pPr marL="285750" indent="-285750">
              <a:buFont typeface="Arial" panose="020B0604020202020204" pitchFamily="34" charset="0"/>
              <a:buChar char="•"/>
            </a:pPr>
            <a:r>
              <a:rPr lang="en-GB" sz="1400">
                <a:latin typeface="Corbel"/>
              </a:rPr>
              <a:t>Working to high professional standards, we need to cooperate closely with the Danish Transport Authority, contractors, consultants and other stakeholders and ensure proper communication and administration towards citizens, municipalities and other stakeholders and clients of the railway</a:t>
            </a:r>
          </a:p>
          <a:p>
            <a:endParaRPr lang="en-GB" sz="1400">
              <a:latin typeface="Corbel" panose="020B0503020204020204" pitchFamily="34" charset="0"/>
            </a:endParaRPr>
          </a:p>
          <a:p>
            <a:pPr marL="285750" indent="-285750">
              <a:buFont typeface="Arial" panose="020B0604020202020204" pitchFamily="34" charset="0"/>
              <a:buChar char="•"/>
            </a:pPr>
            <a:r>
              <a:rPr lang="en-GB" sz="1400">
                <a:latin typeface="Corbel" panose="020B0503020204020204" pitchFamily="34" charset="0"/>
              </a:rPr>
              <a:t>There are many cogs in this large machine. It is a huge challenge to get all the cogs to run as smoothly as possible and it has not always succeeded</a:t>
            </a:r>
          </a:p>
          <a:p>
            <a:endParaRPr lang="en-GB" sz="1400" strike="sngStrike">
              <a:latin typeface="Corbel" panose="020B0503020204020204" pitchFamily="34" charset="0"/>
            </a:endParaRPr>
          </a:p>
          <a:p>
            <a:pPr marL="285750" indent="-285750">
              <a:buFont typeface="Arial" panose="020B0604020202020204" pitchFamily="34" charset="0"/>
              <a:buChar char="•"/>
            </a:pPr>
            <a:r>
              <a:rPr lang="en-GB" sz="1400">
                <a:latin typeface="Corbel"/>
              </a:rPr>
              <a:t>We must master the complexity, cooperate internally and externally. Therefore, we will introduce coherent objectives and visual management boards throughout the organization</a:t>
            </a:r>
          </a:p>
          <a:p>
            <a:endParaRPr lang="en-GB" sz="1400">
              <a:latin typeface="Corbel" panose="020B0503020204020204" pitchFamily="34" charset="0"/>
            </a:endParaRPr>
          </a:p>
          <a:p>
            <a:pPr marL="285750" indent="-285750">
              <a:buFont typeface="Arial" panose="020B0604020202020204" pitchFamily="34" charset="0"/>
              <a:buChar char="•"/>
            </a:pPr>
            <a:r>
              <a:rPr lang="en-GB" sz="1400">
                <a:latin typeface="Corbel"/>
              </a:rPr>
              <a:t>We emphasize </a:t>
            </a:r>
            <a:r>
              <a:rPr lang="en-GB" sz="1400" i="1">
                <a:latin typeface="Corbel"/>
              </a:rPr>
              <a:t>accountability</a:t>
            </a:r>
            <a:r>
              <a:rPr lang="en-GB" sz="1400">
                <a:latin typeface="Corbel"/>
              </a:rPr>
              <a:t> towards the society we are part of by respecting climate, nature and the environment, by developing smarter solutions for the railway’s clients, suppliers, conforming with regulations and exercise good public administration</a:t>
            </a:r>
          </a:p>
        </p:txBody>
      </p:sp>
      <p:sp>
        <p:nvSpPr>
          <p:cNvPr id="5" name="TextBox 4">
            <a:extLst>
              <a:ext uri="{FF2B5EF4-FFF2-40B4-BE49-F238E27FC236}">
                <a16:creationId xmlns:a16="http://schemas.microsoft.com/office/drawing/2014/main" id="{C655D694-FCC5-3C46-B90E-476A2A5AB88E}"/>
              </a:ext>
            </a:extLst>
          </p:cNvPr>
          <p:cNvSpPr txBox="1"/>
          <p:nvPr/>
        </p:nvSpPr>
        <p:spPr>
          <a:xfrm>
            <a:off x="11391143" y="260777"/>
            <a:ext cx="370614" cy="215444"/>
          </a:xfrm>
          <a:prstGeom prst="rect">
            <a:avLst/>
          </a:prstGeom>
          <a:noFill/>
        </p:spPr>
        <p:txBody>
          <a:bodyPr wrap="none" rtlCol="0">
            <a:spAutoFit/>
          </a:bodyPr>
          <a:lstStyle/>
          <a:p>
            <a:r>
              <a:rPr lang="en-DK" sz="800" b="1">
                <a:solidFill>
                  <a:srgbClr val="00443F"/>
                </a:solidFill>
                <a:latin typeface="Corbel" panose="020B0503020204020204" pitchFamily="34" charset="0"/>
              </a:rPr>
              <a:t>4/1</a:t>
            </a:r>
            <a:r>
              <a:rPr lang="da-DK" sz="800" b="1">
                <a:solidFill>
                  <a:srgbClr val="00443F"/>
                </a:solidFill>
                <a:latin typeface="Corbel" panose="020B0503020204020204" pitchFamily="34" charset="0"/>
              </a:rPr>
              <a:t>3</a:t>
            </a:r>
            <a:endParaRPr lang="en-DK" sz="800">
              <a:solidFill>
                <a:srgbClr val="00443F"/>
              </a:solidFill>
              <a:latin typeface="Corbel" panose="020B0503020204020204" pitchFamily="34" charset="0"/>
            </a:endParaRPr>
          </a:p>
        </p:txBody>
      </p:sp>
    </p:spTree>
    <p:extLst>
      <p:ext uri="{BB962C8B-B14F-4D97-AF65-F5344CB8AC3E}">
        <p14:creationId xmlns:p14="http://schemas.microsoft.com/office/powerpoint/2010/main" val="1101366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grass, outdoor, field, grassy&#10;&#10;Description automatically generated">
            <a:extLst>
              <a:ext uri="{FF2B5EF4-FFF2-40B4-BE49-F238E27FC236}">
                <a16:creationId xmlns:a16="http://schemas.microsoft.com/office/drawing/2014/main" id="{23A16AC8-FB63-C94C-8781-BC442C911D8D}"/>
              </a:ext>
            </a:extLst>
          </p:cNvPr>
          <p:cNvPicPr>
            <a:picLocks noChangeAspect="1"/>
          </p:cNvPicPr>
          <p:nvPr/>
        </p:nvPicPr>
        <p:blipFill rotWithShape="1">
          <a:blip r:embed="rId3"/>
          <a:srcRect l="39721" r="2220"/>
          <a:stretch/>
        </p:blipFill>
        <p:spPr>
          <a:xfrm>
            <a:off x="6223002" y="0"/>
            <a:ext cx="5968998" cy="6858000"/>
          </a:xfrm>
          <a:prstGeom prst="rect">
            <a:avLst/>
          </a:prstGeom>
        </p:spPr>
      </p:pic>
      <p:sp>
        <p:nvSpPr>
          <p:cNvPr id="11" name="TextBox 10">
            <a:extLst>
              <a:ext uri="{FF2B5EF4-FFF2-40B4-BE49-F238E27FC236}">
                <a16:creationId xmlns:a16="http://schemas.microsoft.com/office/drawing/2014/main" id="{AC0AB689-505C-1147-8081-00DC62144221}"/>
              </a:ext>
            </a:extLst>
          </p:cNvPr>
          <p:cNvSpPr txBox="1"/>
          <p:nvPr/>
        </p:nvSpPr>
        <p:spPr>
          <a:xfrm>
            <a:off x="433449" y="952162"/>
            <a:ext cx="5535551" cy="929351"/>
          </a:xfrm>
          <a:prstGeom prst="rect">
            <a:avLst/>
          </a:prstGeom>
          <a:noFill/>
        </p:spPr>
        <p:txBody>
          <a:bodyPr wrap="square" rtlCol="0">
            <a:noAutofit/>
          </a:bodyPr>
          <a:lstStyle/>
          <a:p>
            <a:r>
              <a:rPr lang="da-DK" sz="2500" b="1" err="1">
                <a:solidFill>
                  <a:schemeClr val="bg2">
                    <a:lumMod val="25000"/>
                  </a:schemeClr>
                </a:solidFill>
                <a:latin typeface="Corbel" panose="020B0503020204020204" pitchFamily="34" charset="0"/>
              </a:rPr>
              <a:t>Well</a:t>
            </a:r>
            <a:r>
              <a:rPr lang="da-DK" sz="2500" b="1">
                <a:solidFill>
                  <a:schemeClr val="bg2">
                    <a:lumMod val="25000"/>
                  </a:schemeClr>
                </a:solidFill>
                <a:latin typeface="Corbel" panose="020B0503020204020204" pitchFamily="34" charset="0"/>
              </a:rPr>
              <a:t> on track</a:t>
            </a:r>
            <a:endParaRPr lang="en-DK" sz="2500">
              <a:solidFill>
                <a:schemeClr val="bg2">
                  <a:lumMod val="25000"/>
                </a:schemeClr>
              </a:solidFill>
              <a:latin typeface="Corbel" panose="020B0503020204020204" pitchFamily="34" charset="0"/>
            </a:endParaRPr>
          </a:p>
        </p:txBody>
      </p:sp>
      <p:sp>
        <p:nvSpPr>
          <p:cNvPr id="6" name="TextBox 5">
            <a:extLst>
              <a:ext uri="{FF2B5EF4-FFF2-40B4-BE49-F238E27FC236}">
                <a16:creationId xmlns:a16="http://schemas.microsoft.com/office/drawing/2014/main" id="{6FDDA5BE-B272-C24E-9D39-CF1A3F4A9D54}"/>
              </a:ext>
            </a:extLst>
          </p:cNvPr>
          <p:cNvSpPr txBox="1"/>
          <p:nvPr/>
        </p:nvSpPr>
        <p:spPr>
          <a:xfrm>
            <a:off x="433449" y="1771785"/>
            <a:ext cx="5535551" cy="3916172"/>
          </a:xfrm>
          <a:prstGeom prst="rect">
            <a:avLst/>
          </a:prstGeom>
          <a:noFill/>
        </p:spPr>
        <p:txBody>
          <a:bodyPr wrap="square" rtlCol="0">
            <a:noAutofit/>
          </a:bodyPr>
          <a:lstStyle/>
          <a:p>
            <a:pPr>
              <a:lnSpc>
                <a:spcPct val="130000"/>
              </a:lnSpc>
              <a:spcAft>
                <a:spcPts val="600"/>
              </a:spcAft>
            </a:pPr>
            <a:r>
              <a:rPr lang="en-GB" sz="1600" b="1">
                <a:latin typeface="Corbel" panose="020B0503020204020204" pitchFamily="34" charset="0"/>
              </a:rPr>
              <a:t>Punctuality: </a:t>
            </a:r>
            <a:r>
              <a:rPr lang="en-GB" sz="1600">
                <a:latin typeface="Corbel" panose="020B0503020204020204" pitchFamily="34" charset="0"/>
              </a:rPr>
              <a:t>We have built a thorough data infrastructure and models for analysis, like the machine learning model and a solid organization. We have also improved the maintenance of the railway in an intelligent manner, leading to improved punctuality</a:t>
            </a:r>
            <a:br>
              <a:rPr lang="en-GB" sz="1600">
                <a:latin typeface="Corbel" panose="020B0503020204020204" pitchFamily="34" charset="0"/>
              </a:rPr>
            </a:br>
            <a:endParaRPr lang="en-GB" sz="1600">
              <a:latin typeface="Corbel" panose="020B0503020204020204" pitchFamily="34" charset="0"/>
            </a:endParaRPr>
          </a:p>
          <a:p>
            <a:pPr>
              <a:lnSpc>
                <a:spcPct val="130000"/>
              </a:lnSpc>
              <a:spcAft>
                <a:spcPts val="600"/>
              </a:spcAft>
            </a:pPr>
            <a:r>
              <a:rPr lang="en-GB" sz="1600" b="1">
                <a:latin typeface="Corbel" panose="020B0503020204020204" pitchFamily="34" charset="0"/>
              </a:rPr>
              <a:t>Project and programme management: </a:t>
            </a:r>
            <a:r>
              <a:rPr lang="en-GB" sz="1600">
                <a:latin typeface="Corbel" panose="020B0503020204020204" pitchFamily="34" charset="0"/>
              </a:rPr>
              <a:t>We have improved management of the Signalling and Electrification Programmes, as well as, the large construction and renewal projects</a:t>
            </a:r>
            <a:br>
              <a:rPr lang="en-GB" sz="1600">
                <a:latin typeface="Corbel" panose="020B0503020204020204" pitchFamily="34" charset="0"/>
              </a:rPr>
            </a:br>
            <a:endParaRPr lang="en-GB" sz="1600">
              <a:latin typeface="Corbel" panose="020B0503020204020204" pitchFamily="34" charset="0"/>
            </a:endParaRPr>
          </a:p>
          <a:p>
            <a:pPr>
              <a:lnSpc>
                <a:spcPct val="130000"/>
              </a:lnSpc>
              <a:spcAft>
                <a:spcPts val="600"/>
              </a:spcAft>
            </a:pPr>
            <a:r>
              <a:rPr lang="en-GB" sz="1600" b="1">
                <a:latin typeface="Corbel" panose="020B0503020204020204" pitchFamily="34" charset="0"/>
              </a:rPr>
              <a:t>Accountability and management: </a:t>
            </a:r>
            <a:r>
              <a:rPr lang="en-GB" sz="1600">
                <a:latin typeface="Corbel" panose="020B0503020204020204" pitchFamily="34" charset="0"/>
              </a:rPr>
              <a:t>We have engaged in creating a common culture and initiatives supporting accountability and compliance with regulations. We focus on good leadership with our new leadership model</a:t>
            </a:r>
            <a:endParaRPr lang="en-GB" sz="1200">
              <a:latin typeface="Corbel" panose="020B0503020204020204" pitchFamily="34" charset="0"/>
            </a:endParaRPr>
          </a:p>
        </p:txBody>
      </p:sp>
      <p:sp>
        <p:nvSpPr>
          <p:cNvPr id="12" name="TextBox 11">
            <a:extLst>
              <a:ext uri="{FF2B5EF4-FFF2-40B4-BE49-F238E27FC236}">
                <a16:creationId xmlns:a16="http://schemas.microsoft.com/office/drawing/2014/main" id="{A76ED384-BE57-2248-A28D-23EAE2E4312F}"/>
              </a:ext>
            </a:extLst>
          </p:cNvPr>
          <p:cNvSpPr txBox="1"/>
          <p:nvPr/>
        </p:nvSpPr>
        <p:spPr>
          <a:xfrm>
            <a:off x="11391143" y="260777"/>
            <a:ext cx="365806" cy="215444"/>
          </a:xfrm>
          <a:prstGeom prst="rect">
            <a:avLst/>
          </a:prstGeom>
          <a:noFill/>
        </p:spPr>
        <p:txBody>
          <a:bodyPr wrap="none" rtlCol="0">
            <a:spAutoFit/>
          </a:bodyPr>
          <a:lstStyle/>
          <a:p>
            <a:r>
              <a:rPr lang="da-DK" sz="800" b="1">
                <a:solidFill>
                  <a:schemeClr val="bg1"/>
                </a:solidFill>
                <a:latin typeface="Corbel" panose="020B0503020204020204" pitchFamily="34" charset="0"/>
              </a:rPr>
              <a:t>5</a:t>
            </a:r>
            <a:r>
              <a:rPr lang="en-DK" sz="800" b="1">
                <a:solidFill>
                  <a:schemeClr val="bg1"/>
                </a:solidFill>
                <a:latin typeface="Corbel" panose="020B0503020204020204" pitchFamily="34" charset="0"/>
              </a:rPr>
              <a:t>/1</a:t>
            </a:r>
            <a:r>
              <a:rPr lang="da-DK" sz="800" b="1">
                <a:solidFill>
                  <a:schemeClr val="bg1"/>
                </a:solidFill>
                <a:latin typeface="Corbel" panose="020B0503020204020204" pitchFamily="34" charset="0"/>
              </a:rPr>
              <a:t>3</a:t>
            </a:r>
            <a:endParaRPr lang="en-DK" sz="800">
              <a:solidFill>
                <a:schemeClr val="bg1"/>
              </a:solidFill>
              <a:latin typeface="Corbel" panose="020B0503020204020204" pitchFamily="34" charset="0"/>
            </a:endParaRPr>
          </a:p>
        </p:txBody>
      </p:sp>
      <p:sp>
        <p:nvSpPr>
          <p:cNvPr id="8" name="TextBox 7">
            <a:extLst>
              <a:ext uri="{FF2B5EF4-FFF2-40B4-BE49-F238E27FC236}">
                <a16:creationId xmlns:a16="http://schemas.microsoft.com/office/drawing/2014/main" id="{5E4F4E16-E82B-8E45-A5C9-26B5CAFDF490}"/>
              </a:ext>
            </a:extLst>
          </p:cNvPr>
          <p:cNvSpPr txBox="1"/>
          <p:nvPr/>
        </p:nvSpPr>
        <p:spPr>
          <a:xfrm>
            <a:off x="433448" y="249207"/>
            <a:ext cx="3006437" cy="230832"/>
          </a:xfrm>
          <a:prstGeom prst="rect">
            <a:avLst/>
          </a:prstGeom>
          <a:noFill/>
        </p:spPr>
        <p:txBody>
          <a:bodyPr wrap="square" rtlCol="0">
            <a:spAutoFit/>
          </a:bodyPr>
          <a:lstStyle/>
          <a:p>
            <a:r>
              <a:rPr lang="da-DK" sz="900" b="1">
                <a:solidFill>
                  <a:schemeClr val="tx1">
                    <a:lumMod val="50000"/>
                    <a:lumOff val="50000"/>
                  </a:schemeClr>
                </a:solidFill>
                <a:latin typeface="Corbel" panose="020B0503020204020204" pitchFamily="34" charset="0"/>
              </a:rPr>
              <a:t>STRATEGY </a:t>
            </a:r>
            <a:r>
              <a:rPr lang="da-DK" sz="900">
                <a:solidFill>
                  <a:schemeClr val="tx1">
                    <a:lumMod val="50000"/>
                    <a:lumOff val="50000"/>
                  </a:schemeClr>
                </a:solidFill>
                <a:latin typeface="Corbel" panose="020B0503020204020204" pitchFamily="34" charset="0"/>
              </a:rPr>
              <a:t>An </a:t>
            </a:r>
            <a:r>
              <a:rPr lang="da-DK" sz="900" err="1">
                <a:solidFill>
                  <a:schemeClr val="tx1">
                    <a:lumMod val="50000"/>
                    <a:lumOff val="50000"/>
                  </a:schemeClr>
                </a:solidFill>
                <a:latin typeface="Corbel" panose="020B0503020204020204" pitchFamily="34" charset="0"/>
              </a:rPr>
              <a:t>attractive</a:t>
            </a:r>
            <a:r>
              <a:rPr lang="da-DK" sz="900">
                <a:solidFill>
                  <a:schemeClr val="tx1">
                    <a:lumMod val="50000"/>
                    <a:lumOff val="50000"/>
                  </a:schemeClr>
                </a:solidFill>
                <a:latin typeface="Corbel" panose="020B0503020204020204" pitchFamily="34" charset="0"/>
              </a:rPr>
              <a:t> and </a:t>
            </a:r>
            <a:r>
              <a:rPr lang="da-DK" sz="900" err="1">
                <a:solidFill>
                  <a:schemeClr val="tx1">
                    <a:lumMod val="50000"/>
                    <a:lumOff val="50000"/>
                  </a:schemeClr>
                </a:solidFill>
                <a:latin typeface="Corbel" panose="020B0503020204020204" pitchFamily="34" charset="0"/>
              </a:rPr>
              <a:t>sustainable</a:t>
            </a:r>
            <a:r>
              <a:rPr lang="da-DK" sz="900">
                <a:solidFill>
                  <a:schemeClr val="tx1">
                    <a:lumMod val="50000"/>
                    <a:lumOff val="50000"/>
                  </a:schemeClr>
                </a:solidFill>
                <a:latin typeface="Corbel" panose="020B0503020204020204" pitchFamily="34" charset="0"/>
              </a:rPr>
              <a:t> </a:t>
            </a:r>
            <a:r>
              <a:rPr lang="da-DK" sz="900" err="1">
                <a:solidFill>
                  <a:schemeClr val="tx1">
                    <a:lumMod val="50000"/>
                    <a:lumOff val="50000"/>
                  </a:schemeClr>
                </a:solidFill>
                <a:latin typeface="Corbel" panose="020B0503020204020204" pitchFamily="34" charset="0"/>
              </a:rPr>
              <a:t>railway</a:t>
            </a:r>
            <a:endParaRPr lang="en-DK" sz="900">
              <a:solidFill>
                <a:schemeClr val="tx1">
                  <a:lumMod val="50000"/>
                  <a:lumOff val="50000"/>
                </a:schemeClr>
              </a:solidFill>
              <a:latin typeface="Corbel" panose="020B0503020204020204" pitchFamily="34" charset="0"/>
            </a:endParaRPr>
          </a:p>
        </p:txBody>
      </p:sp>
    </p:spTree>
    <p:extLst>
      <p:ext uri="{BB962C8B-B14F-4D97-AF65-F5344CB8AC3E}">
        <p14:creationId xmlns:p14="http://schemas.microsoft.com/office/powerpoint/2010/main" val="2054170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0733259-08DD-2548-80FA-6CDA775DB62A}"/>
              </a:ext>
            </a:extLst>
          </p:cNvPr>
          <p:cNvSpPr/>
          <p:nvPr/>
        </p:nvSpPr>
        <p:spPr>
          <a:xfrm>
            <a:off x="7923734" y="2477384"/>
            <a:ext cx="2816306" cy="3965944"/>
          </a:xfrm>
          <a:prstGeom prst="rect">
            <a:avLst/>
          </a:prstGeom>
          <a:solidFill>
            <a:srgbClr val="004E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5986" tIns="215986" rIns="215986" bIns="215986" numCol="1" spcCol="0" rtlCol="0" fromWordArt="0" anchor="ctr" anchorCtr="0" forceAA="0" compatLnSpc="1">
            <a:prstTxWarp prst="textNoShape">
              <a:avLst/>
            </a:prstTxWarp>
            <a:noAutofit/>
          </a:bodyPr>
          <a:lstStyle/>
          <a:p>
            <a:pPr algn="ctr" defTabSz="1828709">
              <a:lnSpc>
                <a:spcPct val="90000"/>
              </a:lnSpc>
            </a:pPr>
            <a:endParaRPr lang="da-DK" sz="4000" err="1">
              <a:solidFill>
                <a:prstClr val="white"/>
              </a:solidFill>
            </a:endParaRPr>
          </a:p>
        </p:txBody>
      </p:sp>
      <p:sp>
        <p:nvSpPr>
          <p:cNvPr id="5" name="Rectangle 4">
            <a:extLst>
              <a:ext uri="{FF2B5EF4-FFF2-40B4-BE49-F238E27FC236}">
                <a16:creationId xmlns:a16="http://schemas.microsoft.com/office/drawing/2014/main" id="{D0793F86-F637-F44C-84B0-D630488F6984}"/>
              </a:ext>
            </a:extLst>
          </p:cNvPr>
          <p:cNvSpPr/>
          <p:nvPr/>
        </p:nvSpPr>
        <p:spPr>
          <a:xfrm>
            <a:off x="1607730" y="2477384"/>
            <a:ext cx="2850820" cy="3965943"/>
          </a:xfrm>
          <a:prstGeom prst="rect">
            <a:avLst/>
          </a:prstGeom>
          <a:solidFill>
            <a:srgbClr val="004E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5986" tIns="215986" rIns="215986" bIns="215986" numCol="1" spcCol="0" rtlCol="0" fromWordArt="0" anchor="ctr" anchorCtr="0" forceAA="0" compatLnSpc="1">
            <a:prstTxWarp prst="textNoShape">
              <a:avLst/>
            </a:prstTxWarp>
            <a:noAutofit/>
          </a:bodyPr>
          <a:lstStyle/>
          <a:p>
            <a:pPr algn="ctr" defTabSz="1828709">
              <a:lnSpc>
                <a:spcPct val="90000"/>
              </a:lnSpc>
            </a:pPr>
            <a:endParaRPr lang="da-DK" sz="4000">
              <a:solidFill>
                <a:prstClr val="white"/>
              </a:solidFill>
            </a:endParaRPr>
          </a:p>
        </p:txBody>
      </p:sp>
      <p:sp>
        <p:nvSpPr>
          <p:cNvPr id="6" name="Rectangle 3">
            <a:extLst>
              <a:ext uri="{FF2B5EF4-FFF2-40B4-BE49-F238E27FC236}">
                <a16:creationId xmlns:a16="http://schemas.microsoft.com/office/drawing/2014/main" id="{4F462ADD-DA5A-E74B-AF37-D2D0A9FA3532}"/>
              </a:ext>
            </a:extLst>
          </p:cNvPr>
          <p:cNvSpPr txBox="1">
            <a:spLocks noChangeArrowheads="1"/>
          </p:cNvSpPr>
          <p:nvPr/>
        </p:nvSpPr>
        <p:spPr bwMode="auto">
          <a:xfrm>
            <a:off x="2318974" y="2675823"/>
            <a:ext cx="1908776" cy="556858"/>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defTabSz="1828709">
              <a:spcBef>
                <a:spcPts val="0"/>
              </a:spcBef>
            </a:pPr>
            <a:r>
              <a:rPr lang="da-DK" sz="1800" b="1">
                <a:solidFill>
                  <a:schemeClr val="bg1"/>
                </a:solidFill>
                <a:latin typeface="Corbel" panose="020B0503020204020204" pitchFamily="34" charset="0"/>
              </a:rPr>
              <a:t>PUNCTUALITY</a:t>
            </a:r>
          </a:p>
        </p:txBody>
      </p:sp>
      <p:sp>
        <p:nvSpPr>
          <p:cNvPr id="9" name="Rectangle 3">
            <a:extLst>
              <a:ext uri="{FF2B5EF4-FFF2-40B4-BE49-F238E27FC236}">
                <a16:creationId xmlns:a16="http://schemas.microsoft.com/office/drawing/2014/main" id="{3BF9D8A9-FDD4-7E49-A429-5794EDF7D850}"/>
              </a:ext>
            </a:extLst>
          </p:cNvPr>
          <p:cNvSpPr txBox="1">
            <a:spLocks noChangeArrowheads="1"/>
          </p:cNvSpPr>
          <p:nvPr/>
        </p:nvSpPr>
        <p:spPr bwMode="auto">
          <a:xfrm>
            <a:off x="1856718" y="4615454"/>
            <a:ext cx="2589359" cy="225395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marL="3175" lvl="1" indent="0" defTabSz="1828709">
              <a:spcBef>
                <a:spcPts val="0"/>
              </a:spcBef>
              <a:buNone/>
            </a:pPr>
            <a:r>
              <a:rPr lang="da-DK" sz="1550" b="1">
                <a:solidFill>
                  <a:schemeClr val="bg1"/>
                </a:solidFill>
                <a:latin typeface="Corbel" panose="020B0503020204020204" pitchFamily="34" charset="0"/>
              </a:rPr>
              <a:t>Strategic </a:t>
            </a:r>
            <a:r>
              <a:rPr lang="da-DK" sz="1550" b="1" err="1">
                <a:solidFill>
                  <a:schemeClr val="bg1"/>
                </a:solidFill>
                <a:latin typeface="Corbel" panose="020B0503020204020204" pitchFamily="34" charset="0"/>
              </a:rPr>
              <a:t>objectives</a:t>
            </a:r>
            <a:endParaRPr lang="da-DK"/>
          </a:p>
          <a:p>
            <a:pPr marL="459740" lvl="1" indent="-456565" defTabSz="1828709">
              <a:spcBef>
                <a:spcPts val="0"/>
              </a:spcBef>
              <a:buFont typeface="+mj-lt"/>
              <a:buAutoNum type="arabicPeriod"/>
            </a:pPr>
            <a:r>
              <a:rPr lang="en-GB" i="1">
                <a:solidFill>
                  <a:schemeClr val="bg1"/>
                </a:solidFill>
                <a:latin typeface="Corbel" panose="020B0503020204020204" pitchFamily="34" charset="0"/>
              </a:rPr>
              <a:t>Deliver on the annually established passenger punctuality targets</a:t>
            </a:r>
          </a:p>
          <a:p>
            <a:pPr marL="459740" lvl="1" indent="-456565" defTabSz="1828709">
              <a:spcBef>
                <a:spcPts val="0"/>
              </a:spcBef>
              <a:buFont typeface="+mj-lt"/>
              <a:buAutoNum type="arabicPeriod"/>
            </a:pPr>
            <a:r>
              <a:rPr lang="en-GB" i="1">
                <a:solidFill>
                  <a:schemeClr val="bg1"/>
                </a:solidFill>
                <a:latin typeface="Corbel" panose="020B0503020204020204" pitchFamily="34" charset="0"/>
              </a:rPr>
              <a:t>Deliver robust timetables</a:t>
            </a:r>
          </a:p>
          <a:p>
            <a:pPr marL="459740" lvl="1" indent="-456565" defTabSz="1828709">
              <a:spcBef>
                <a:spcPts val="0"/>
              </a:spcBef>
              <a:buFont typeface="+mj-lt"/>
              <a:buAutoNum type="arabicPeriod"/>
            </a:pPr>
            <a:r>
              <a:rPr lang="en-GB" i="1">
                <a:solidFill>
                  <a:schemeClr val="bg1"/>
                </a:solidFill>
                <a:latin typeface="Corbel" panose="020B0503020204020204" pitchFamily="34" charset="0"/>
              </a:rPr>
              <a:t>Deliver immediate as well as long-term improvement initiatives to solve punctuality challenges</a:t>
            </a:r>
          </a:p>
          <a:p>
            <a:pPr marL="459740" lvl="1" indent="-456565" defTabSz="1828709">
              <a:spcBef>
                <a:spcPts val="0"/>
              </a:spcBef>
              <a:buFont typeface="+mj-lt"/>
              <a:buAutoNum type="arabicPeriod"/>
            </a:pPr>
            <a:r>
              <a:rPr lang="en-GB" i="1">
                <a:solidFill>
                  <a:schemeClr val="bg1"/>
                </a:solidFill>
                <a:latin typeface="Corbel" panose="020B0503020204020204" pitchFamily="34" charset="0"/>
              </a:rPr>
              <a:t>Deliver satisfying traffic information to customers</a:t>
            </a:r>
          </a:p>
        </p:txBody>
      </p:sp>
      <p:pic>
        <p:nvPicPr>
          <p:cNvPr id="10" name="Grafik 13" descr="Ur">
            <a:extLst>
              <a:ext uri="{FF2B5EF4-FFF2-40B4-BE49-F238E27FC236}">
                <a16:creationId xmlns:a16="http://schemas.microsoft.com/office/drawing/2014/main" id="{9DFE1A4B-7576-0C49-9B0E-D5CD42BFE7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78557" y="2623943"/>
            <a:ext cx="392527" cy="392527"/>
          </a:xfrm>
          <a:prstGeom prst="rect">
            <a:avLst/>
          </a:prstGeom>
        </p:spPr>
      </p:pic>
      <p:sp>
        <p:nvSpPr>
          <p:cNvPr id="12" name="Rectangle 11">
            <a:extLst>
              <a:ext uri="{FF2B5EF4-FFF2-40B4-BE49-F238E27FC236}">
                <a16:creationId xmlns:a16="http://schemas.microsoft.com/office/drawing/2014/main" id="{C0032555-ED58-B84D-A94C-3598BEAA4F2B}"/>
              </a:ext>
            </a:extLst>
          </p:cNvPr>
          <p:cNvSpPr/>
          <p:nvPr/>
        </p:nvSpPr>
        <p:spPr>
          <a:xfrm>
            <a:off x="4776753" y="2477384"/>
            <a:ext cx="2816306" cy="3965944"/>
          </a:xfrm>
          <a:prstGeom prst="rect">
            <a:avLst/>
          </a:prstGeom>
          <a:solidFill>
            <a:srgbClr val="004E5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5986" tIns="215986" rIns="215986" bIns="215986" numCol="1" spcCol="0" rtlCol="0" fromWordArt="0" anchor="ctr" anchorCtr="0" forceAA="0" compatLnSpc="1">
            <a:prstTxWarp prst="textNoShape">
              <a:avLst/>
            </a:prstTxWarp>
            <a:noAutofit/>
          </a:bodyPr>
          <a:lstStyle/>
          <a:p>
            <a:pPr algn="ctr" defTabSz="1828709">
              <a:lnSpc>
                <a:spcPct val="90000"/>
              </a:lnSpc>
            </a:pPr>
            <a:endParaRPr lang="da-DK" sz="4000" err="1">
              <a:solidFill>
                <a:prstClr val="white"/>
              </a:solidFill>
            </a:endParaRPr>
          </a:p>
        </p:txBody>
      </p:sp>
      <p:sp>
        <p:nvSpPr>
          <p:cNvPr id="13" name="Rectangle 3">
            <a:extLst>
              <a:ext uri="{FF2B5EF4-FFF2-40B4-BE49-F238E27FC236}">
                <a16:creationId xmlns:a16="http://schemas.microsoft.com/office/drawing/2014/main" id="{453135DD-000A-2845-BC4A-F4794B884B6B}"/>
              </a:ext>
            </a:extLst>
          </p:cNvPr>
          <p:cNvSpPr txBox="1">
            <a:spLocks noChangeArrowheads="1"/>
          </p:cNvSpPr>
          <p:nvPr/>
        </p:nvSpPr>
        <p:spPr bwMode="auto">
          <a:xfrm>
            <a:off x="5521256" y="2676199"/>
            <a:ext cx="1472374" cy="432768"/>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defTabSz="1828709">
              <a:spcBef>
                <a:spcPts val="0"/>
              </a:spcBef>
            </a:pPr>
            <a:r>
              <a:rPr lang="da-DK" sz="1800" b="1">
                <a:solidFill>
                  <a:schemeClr val="bg1"/>
                </a:solidFill>
                <a:latin typeface="Corbel" panose="020B0503020204020204" pitchFamily="34" charset="0"/>
              </a:rPr>
              <a:t>PROJECTS</a:t>
            </a:r>
          </a:p>
        </p:txBody>
      </p:sp>
      <p:sp>
        <p:nvSpPr>
          <p:cNvPr id="16" name="Rectangle 3">
            <a:extLst>
              <a:ext uri="{FF2B5EF4-FFF2-40B4-BE49-F238E27FC236}">
                <a16:creationId xmlns:a16="http://schemas.microsoft.com/office/drawing/2014/main" id="{7C0C1635-48D4-9A45-BFAB-5D7F53B0A35C}"/>
              </a:ext>
            </a:extLst>
          </p:cNvPr>
          <p:cNvSpPr txBox="1">
            <a:spLocks noChangeArrowheads="1"/>
          </p:cNvSpPr>
          <p:nvPr/>
        </p:nvSpPr>
        <p:spPr bwMode="auto">
          <a:xfrm>
            <a:off x="4887574" y="4566750"/>
            <a:ext cx="2600154" cy="1865135"/>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marL="3175" lvl="1" indent="0" defTabSz="1828709">
              <a:spcBef>
                <a:spcPts val="0"/>
              </a:spcBef>
              <a:buNone/>
            </a:pPr>
            <a:r>
              <a:rPr lang="en-GB" sz="1550" b="1">
                <a:solidFill>
                  <a:schemeClr val="bg1"/>
                </a:solidFill>
                <a:latin typeface="Corbel" panose="020B0503020204020204" pitchFamily="34" charset="0"/>
              </a:rPr>
              <a:t>Strategic objectives</a:t>
            </a:r>
            <a:endParaRPr lang="en-GB"/>
          </a:p>
          <a:p>
            <a:pPr marL="459740" lvl="1" indent="-456565" defTabSz="1828709">
              <a:spcBef>
                <a:spcPts val="0"/>
              </a:spcBef>
              <a:buFont typeface="+mj-lt"/>
              <a:buAutoNum type="arabicPeriod"/>
            </a:pPr>
            <a:r>
              <a:rPr lang="en-GB" i="1">
                <a:solidFill>
                  <a:schemeClr val="bg1"/>
                </a:solidFill>
                <a:latin typeface="Corbel" panose="020B0503020204020204" pitchFamily="34" charset="0"/>
              </a:rPr>
              <a:t>Govern SP and EP to success in order for the trains of the future to roll in to Aarhus and Aalborg stations in 2026  and to Fehmarn Belt in 2029</a:t>
            </a:r>
          </a:p>
          <a:p>
            <a:pPr marL="459740" lvl="1" indent="-456565" defTabSz="1828709">
              <a:spcBef>
                <a:spcPts val="0"/>
              </a:spcBef>
              <a:buFont typeface="+mj-lt"/>
              <a:buAutoNum type="arabicPeriod"/>
            </a:pPr>
            <a:r>
              <a:rPr lang="en-GB" i="1">
                <a:solidFill>
                  <a:schemeClr val="bg1"/>
                </a:solidFill>
                <a:latin typeface="Corbel"/>
              </a:rPr>
              <a:t>Establish a ‘project factory’ enabling Banedanmark to deliver projects at agreed time, cost and quality</a:t>
            </a:r>
          </a:p>
        </p:txBody>
      </p:sp>
      <p:pic>
        <p:nvPicPr>
          <p:cNvPr id="17" name="Grafik 7" descr="Tog">
            <a:extLst>
              <a:ext uri="{FF2B5EF4-FFF2-40B4-BE49-F238E27FC236}">
                <a16:creationId xmlns:a16="http://schemas.microsoft.com/office/drawing/2014/main" id="{FDCB4593-0943-FF4B-BD06-E577AE1419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4643" y="2586066"/>
            <a:ext cx="432768" cy="432768"/>
          </a:xfrm>
          <a:prstGeom prst="rect">
            <a:avLst/>
          </a:prstGeom>
        </p:spPr>
      </p:pic>
      <p:sp>
        <p:nvSpPr>
          <p:cNvPr id="19" name="Rectangle 3">
            <a:extLst>
              <a:ext uri="{FF2B5EF4-FFF2-40B4-BE49-F238E27FC236}">
                <a16:creationId xmlns:a16="http://schemas.microsoft.com/office/drawing/2014/main" id="{C69DB297-593F-8046-814A-0A8DD850B433}"/>
              </a:ext>
            </a:extLst>
          </p:cNvPr>
          <p:cNvSpPr txBox="1">
            <a:spLocks noChangeArrowheads="1"/>
          </p:cNvSpPr>
          <p:nvPr/>
        </p:nvSpPr>
        <p:spPr bwMode="auto">
          <a:xfrm>
            <a:off x="8780939" y="2689308"/>
            <a:ext cx="3553448" cy="654422"/>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defTabSz="1828709">
              <a:spcBef>
                <a:spcPts val="0"/>
              </a:spcBef>
            </a:pPr>
            <a:r>
              <a:rPr lang="da-DK" sz="1800" b="1">
                <a:solidFill>
                  <a:schemeClr val="bg1"/>
                </a:solidFill>
                <a:latin typeface="Corbel" panose="020B0503020204020204" pitchFamily="34" charset="0"/>
              </a:rPr>
              <a:t>ACCOUNTABILITY</a:t>
            </a:r>
          </a:p>
        </p:txBody>
      </p:sp>
      <p:sp>
        <p:nvSpPr>
          <p:cNvPr id="25" name="Rectangle 24">
            <a:extLst>
              <a:ext uri="{FF2B5EF4-FFF2-40B4-BE49-F238E27FC236}">
                <a16:creationId xmlns:a16="http://schemas.microsoft.com/office/drawing/2014/main" id="{2A4A75EA-302A-194F-A622-8926ABA123A1}"/>
              </a:ext>
            </a:extLst>
          </p:cNvPr>
          <p:cNvSpPr/>
          <p:nvPr/>
        </p:nvSpPr>
        <p:spPr>
          <a:xfrm>
            <a:off x="1607730" y="3134903"/>
            <a:ext cx="2850820" cy="1362118"/>
          </a:xfrm>
          <a:prstGeom prst="rect">
            <a:avLst/>
          </a:prstGeom>
          <a:solidFill>
            <a:srgbClr val="E7F1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5986" tIns="215986" rIns="215986" bIns="215986" numCol="1" spcCol="0" rtlCol="0" fromWordArt="0" anchor="ctr" anchorCtr="0" forceAA="0" compatLnSpc="1">
            <a:prstTxWarp prst="textNoShape">
              <a:avLst/>
            </a:prstTxWarp>
            <a:noAutofit/>
          </a:bodyPr>
          <a:lstStyle/>
          <a:p>
            <a:pPr algn="ctr" defTabSz="1828709">
              <a:lnSpc>
                <a:spcPct val="90000"/>
              </a:lnSpc>
            </a:pPr>
            <a:endParaRPr lang="da-DK" sz="4000" err="1">
              <a:solidFill>
                <a:prstClr val="white"/>
              </a:solidFill>
            </a:endParaRPr>
          </a:p>
        </p:txBody>
      </p:sp>
      <p:sp>
        <p:nvSpPr>
          <p:cNvPr id="21" name="Rectangle 3">
            <a:extLst>
              <a:ext uri="{FF2B5EF4-FFF2-40B4-BE49-F238E27FC236}">
                <a16:creationId xmlns:a16="http://schemas.microsoft.com/office/drawing/2014/main" id="{D28256AD-B0C6-B543-A3AD-C4ACFAA07AA8}"/>
              </a:ext>
            </a:extLst>
          </p:cNvPr>
          <p:cNvSpPr txBox="1">
            <a:spLocks noChangeArrowheads="1"/>
          </p:cNvSpPr>
          <p:nvPr/>
        </p:nvSpPr>
        <p:spPr bwMode="auto">
          <a:xfrm>
            <a:off x="8055715" y="4572883"/>
            <a:ext cx="2528395" cy="1856064"/>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marL="3175" lvl="1" indent="0" defTabSz="1828709">
              <a:spcBef>
                <a:spcPts val="0"/>
              </a:spcBef>
              <a:buNone/>
            </a:pPr>
            <a:r>
              <a:rPr lang="en-GB" sz="1550" b="1">
                <a:solidFill>
                  <a:schemeClr val="bg1"/>
                </a:solidFill>
                <a:latin typeface="Corbel" panose="020B0503020204020204" pitchFamily="34" charset="0"/>
              </a:rPr>
              <a:t>Strategic objectives</a:t>
            </a:r>
            <a:endParaRPr lang="en-GB"/>
          </a:p>
          <a:p>
            <a:pPr marL="459740" lvl="1" indent="-456565" defTabSz="1828709">
              <a:spcBef>
                <a:spcPts val="0"/>
              </a:spcBef>
              <a:buFont typeface="+mj-lt"/>
              <a:buAutoNum type="arabicPeriod"/>
            </a:pPr>
            <a:r>
              <a:rPr lang="en-GB" sz="1300" i="1">
                <a:solidFill>
                  <a:schemeClr val="bg1"/>
                </a:solidFill>
                <a:latin typeface="Corbel" panose="020B0503020204020204" pitchFamily="34" charset="0"/>
              </a:rPr>
              <a:t>Ensure compliance with regulations according to public authority, railway safety and cyber security</a:t>
            </a:r>
          </a:p>
          <a:p>
            <a:pPr marL="459740" lvl="1" indent="-456565" defTabSz="1828709">
              <a:spcBef>
                <a:spcPts val="0"/>
              </a:spcBef>
              <a:buFont typeface="+mj-lt"/>
              <a:buAutoNum type="arabicPeriod"/>
            </a:pPr>
            <a:r>
              <a:rPr lang="en-GB" sz="1300" i="1">
                <a:solidFill>
                  <a:schemeClr val="bg1"/>
                </a:solidFill>
                <a:latin typeface="Corbel" panose="020B0503020204020204" pitchFamily="34" charset="0"/>
              </a:rPr>
              <a:t>Deliver initiatives according to plan for business development </a:t>
            </a:r>
          </a:p>
          <a:p>
            <a:pPr marL="459740" lvl="1" indent="-456565" defTabSz="1828709">
              <a:spcBef>
                <a:spcPts val="0"/>
              </a:spcBef>
              <a:buFont typeface="+mj-lt"/>
              <a:buAutoNum type="arabicPeriod"/>
            </a:pPr>
            <a:r>
              <a:rPr lang="en-GB" sz="1300" i="1">
                <a:solidFill>
                  <a:schemeClr val="bg1"/>
                </a:solidFill>
                <a:latin typeface="Corbel"/>
              </a:rPr>
              <a:t>Provide a more sustainable railway </a:t>
            </a:r>
            <a:endParaRPr lang="en-GB" sz="1300" i="1">
              <a:solidFill>
                <a:schemeClr val="bg1"/>
              </a:solidFill>
              <a:cs typeface="Calibri"/>
            </a:endParaRPr>
          </a:p>
        </p:txBody>
      </p:sp>
      <p:pic>
        <p:nvPicPr>
          <p:cNvPr id="22" name="Grafik 15" descr="Håndtryk">
            <a:extLst>
              <a:ext uri="{FF2B5EF4-FFF2-40B4-BE49-F238E27FC236}">
                <a16:creationId xmlns:a16="http://schemas.microsoft.com/office/drawing/2014/main" id="{283B3B4A-4F97-314C-86FE-A788974D923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87579" y="2563706"/>
            <a:ext cx="529515" cy="529515"/>
          </a:xfrm>
          <a:prstGeom prst="rect">
            <a:avLst/>
          </a:prstGeom>
        </p:spPr>
      </p:pic>
      <p:sp>
        <p:nvSpPr>
          <p:cNvPr id="8" name="Rectangle 3">
            <a:extLst>
              <a:ext uri="{FF2B5EF4-FFF2-40B4-BE49-F238E27FC236}">
                <a16:creationId xmlns:a16="http://schemas.microsoft.com/office/drawing/2014/main" id="{9E2EB1B6-C634-4D49-AA5F-88014E6BA170}"/>
              </a:ext>
            </a:extLst>
          </p:cNvPr>
          <p:cNvSpPr txBox="1">
            <a:spLocks noChangeArrowheads="1"/>
          </p:cNvSpPr>
          <p:nvPr/>
        </p:nvSpPr>
        <p:spPr bwMode="auto">
          <a:xfrm>
            <a:off x="1864548" y="3301518"/>
            <a:ext cx="2473540" cy="108262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marL="3176" lvl="1" indent="0" defTabSz="1828709">
              <a:spcBef>
                <a:spcPts val="0"/>
              </a:spcBef>
              <a:buNone/>
            </a:pPr>
            <a:r>
              <a:rPr lang="en-GB" sz="1550" b="1">
                <a:solidFill>
                  <a:srgbClr val="00443F"/>
                </a:solidFill>
                <a:latin typeface="Corbel" panose="020B0503020204020204" pitchFamily="34" charset="0"/>
              </a:rPr>
              <a:t>Primary objective</a:t>
            </a:r>
          </a:p>
          <a:p>
            <a:pPr marL="3176" lvl="1" indent="0" defTabSz="1828709">
              <a:spcBef>
                <a:spcPts val="0"/>
              </a:spcBef>
              <a:buNone/>
            </a:pPr>
            <a:r>
              <a:rPr lang="en-GB" sz="1300" i="1">
                <a:solidFill>
                  <a:srgbClr val="00443F"/>
                </a:solidFill>
                <a:latin typeface="Corbel" panose="020B0503020204020204" pitchFamily="34" charset="0"/>
              </a:rPr>
              <a:t>We will deliver prime punctuality to the clients today and tomorrow as well as targeted traffic information in case of deviations</a:t>
            </a:r>
          </a:p>
        </p:txBody>
      </p:sp>
      <p:sp>
        <p:nvSpPr>
          <p:cNvPr id="27" name="Rectangle 26">
            <a:extLst>
              <a:ext uri="{FF2B5EF4-FFF2-40B4-BE49-F238E27FC236}">
                <a16:creationId xmlns:a16="http://schemas.microsoft.com/office/drawing/2014/main" id="{D9653577-1820-D94A-B6D8-1512775CCAB6}"/>
              </a:ext>
            </a:extLst>
          </p:cNvPr>
          <p:cNvSpPr/>
          <p:nvPr/>
        </p:nvSpPr>
        <p:spPr>
          <a:xfrm>
            <a:off x="4776753" y="3134902"/>
            <a:ext cx="2817134" cy="1362118"/>
          </a:xfrm>
          <a:prstGeom prst="rect">
            <a:avLst/>
          </a:prstGeom>
          <a:solidFill>
            <a:srgbClr val="E7F1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5986" tIns="215986" rIns="215986" bIns="215986" numCol="1" spcCol="0" rtlCol="0" fromWordArt="0" anchor="ctr" anchorCtr="0" forceAA="0" compatLnSpc="1">
            <a:prstTxWarp prst="textNoShape">
              <a:avLst/>
            </a:prstTxWarp>
            <a:noAutofit/>
          </a:bodyPr>
          <a:lstStyle/>
          <a:p>
            <a:pPr algn="ctr" defTabSz="1828709">
              <a:lnSpc>
                <a:spcPct val="90000"/>
              </a:lnSpc>
            </a:pPr>
            <a:endParaRPr lang="da-DK" sz="4000" err="1">
              <a:solidFill>
                <a:prstClr val="white"/>
              </a:solidFill>
            </a:endParaRPr>
          </a:p>
        </p:txBody>
      </p:sp>
      <p:sp>
        <p:nvSpPr>
          <p:cNvPr id="14" name="Rectangle 3">
            <a:extLst>
              <a:ext uri="{FF2B5EF4-FFF2-40B4-BE49-F238E27FC236}">
                <a16:creationId xmlns:a16="http://schemas.microsoft.com/office/drawing/2014/main" id="{70837E87-46B4-2346-82F9-C667E73E0B2C}"/>
              </a:ext>
            </a:extLst>
          </p:cNvPr>
          <p:cNvSpPr txBox="1">
            <a:spLocks noChangeArrowheads="1"/>
          </p:cNvSpPr>
          <p:nvPr/>
        </p:nvSpPr>
        <p:spPr bwMode="auto">
          <a:xfrm>
            <a:off x="4987359" y="3288887"/>
            <a:ext cx="2518269" cy="1138496"/>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marL="3176" lvl="1" indent="0" defTabSz="1828709">
              <a:spcBef>
                <a:spcPts val="0"/>
              </a:spcBef>
              <a:buNone/>
            </a:pPr>
            <a:r>
              <a:rPr lang="en-GB" sz="1550" b="1">
                <a:solidFill>
                  <a:srgbClr val="00443F"/>
                </a:solidFill>
                <a:latin typeface="Corbel" panose="020B0503020204020204" pitchFamily="34" charset="0"/>
              </a:rPr>
              <a:t>Primary objective</a:t>
            </a:r>
          </a:p>
          <a:p>
            <a:pPr marL="3176" lvl="1" indent="0" defTabSz="1828709">
              <a:spcBef>
                <a:spcPts val="0"/>
              </a:spcBef>
              <a:buNone/>
            </a:pPr>
            <a:r>
              <a:rPr lang="en-GB" sz="1300" i="1">
                <a:solidFill>
                  <a:srgbClr val="00443F"/>
                </a:solidFill>
                <a:latin typeface="Corbel" panose="020B0503020204020204" pitchFamily="34" charset="0"/>
              </a:rPr>
              <a:t>We will build the railway infrastructure of the future by delivering construction projects on time, at agreed cost and quality </a:t>
            </a:r>
          </a:p>
        </p:txBody>
      </p:sp>
      <p:sp>
        <p:nvSpPr>
          <p:cNvPr id="28" name="Rectangle 27">
            <a:extLst>
              <a:ext uri="{FF2B5EF4-FFF2-40B4-BE49-F238E27FC236}">
                <a16:creationId xmlns:a16="http://schemas.microsoft.com/office/drawing/2014/main" id="{850073CE-6C7F-0C41-8C03-83CDBF68EA12}"/>
              </a:ext>
            </a:extLst>
          </p:cNvPr>
          <p:cNvSpPr/>
          <p:nvPr/>
        </p:nvSpPr>
        <p:spPr>
          <a:xfrm>
            <a:off x="7911263" y="3134902"/>
            <a:ext cx="2832386" cy="1362118"/>
          </a:xfrm>
          <a:prstGeom prst="rect">
            <a:avLst/>
          </a:prstGeom>
          <a:solidFill>
            <a:srgbClr val="E7F1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5986" tIns="215986" rIns="215986" bIns="215986" numCol="1" spcCol="0" rtlCol="0" fromWordArt="0" anchor="ctr" anchorCtr="0" forceAA="0" compatLnSpc="1">
            <a:prstTxWarp prst="textNoShape">
              <a:avLst/>
            </a:prstTxWarp>
            <a:noAutofit/>
          </a:bodyPr>
          <a:lstStyle/>
          <a:p>
            <a:pPr algn="ctr" defTabSz="1828709">
              <a:lnSpc>
                <a:spcPct val="90000"/>
              </a:lnSpc>
            </a:pPr>
            <a:endParaRPr lang="da-DK" sz="4000" err="1">
              <a:solidFill>
                <a:prstClr val="white"/>
              </a:solidFill>
            </a:endParaRPr>
          </a:p>
        </p:txBody>
      </p:sp>
      <p:sp>
        <p:nvSpPr>
          <p:cNvPr id="20" name="Rectangle 3">
            <a:extLst>
              <a:ext uri="{FF2B5EF4-FFF2-40B4-BE49-F238E27FC236}">
                <a16:creationId xmlns:a16="http://schemas.microsoft.com/office/drawing/2014/main" id="{071722B7-22AE-5C46-9A0D-6371FE9E49C5}"/>
              </a:ext>
            </a:extLst>
          </p:cNvPr>
          <p:cNvSpPr txBox="1">
            <a:spLocks noChangeArrowheads="1"/>
          </p:cNvSpPr>
          <p:nvPr/>
        </p:nvSpPr>
        <p:spPr bwMode="auto">
          <a:xfrm>
            <a:off x="8059324" y="3301518"/>
            <a:ext cx="2645727" cy="1528438"/>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algn="l" rtl="0" eaLnBrk="1" fontAlgn="base" hangingPunct="1">
              <a:spcBef>
                <a:spcPct val="50000"/>
              </a:spcBef>
              <a:spcAft>
                <a:spcPct val="0"/>
              </a:spcAft>
              <a:defRPr sz="1200">
                <a:solidFill>
                  <a:schemeClr val="tx1"/>
                </a:solidFill>
                <a:latin typeface="+mn-lt"/>
                <a:ea typeface="+mn-ea"/>
                <a:cs typeface="+mn-cs"/>
              </a:defRPr>
            </a:lvl1pPr>
            <a:lvl2pPr marL="136525" indent="-134938" algn="l" rtl="0" eaLnBrk="1" fontAlgn="base" hangingPunct="1">
              <a:spcBef>
                <a:spcPct val="50000"/>
              </a:spcBef>
              <a:spcAft>
                <a:spcPct val="0"/>
              </a:spcAft>
              <a:buChar char="•"/>
              <a:defRPr sz="1200">
                <a:solidFill>
                  <a:schemeClr val="tx1"/>
                </a:solidFill>
                <a:latin typeface="+mn-lt"/>
              </a:defRPr>
            </a:lvl2pPr>
            <a:lvl3pPr marL="285750" indent="-147638" algn="l" rtl="0" eaLnBrk="1" fontAlgn="base" hangingPunct="1">
              <a:spcBef>
                <a:spcPct val="50000"/>
              </a:spcBef>
              <a:spcAft>
                <a:spcPct val="0"/>
              </a:spcAft>
              <a:buChar char="–"/>
              <a:defRPr sz="1200">
                <a:solidFill>
                  <a:schemeClr val="tx1"/>
                </a:solidFill>
                <a:latin typeface="+mn-lt"/>
              </a:defRPr>
            </a:lvl3pPr>
            <a:lvl4pPr marL="422275" indent="-134938" algn="l" rtl="0" eaLnBrk="1" fontAlgn="base" hangingPunct="1">
              <a:spcBef>
                <a:spcPct val="50000"/>
              </a:spcBef>
              <a:spcAft>
                <a:spcPct val="0"/>
              </a:spcAft>
              <a:buChar char="·"/>
              <a:defRPr sz="1200">
                <a:solidFill>
                  <a:schemeClr val="tx1"/>
                </a:solidFill>
                <a:latin typeface="+mn-lt"/>
              </a:defRPr>
            </a:lvl4pPr>
            <a:lvl5pPr marL="571500" indent="-147638" algn="l" rtl="0" eaLnBrk="1" fontAlgn="base" hangingPunct="1">
              <a:spcBef>
                <a:spcPct val="50000"/>
              </a:spcBef>
              <a:spcAft>
                <a:spcPct val="0"/>
              </a:spcAft>
              <a:buChar char="»"/>
              <a:defRPr sz="1200">
                <a:solidFill>
                  <a:schemeClr val="tx1"/>
                </a:solidFill>
                <a:latin typeface="+mn-lt"/>
              </a:defRPr>
            </a:lvl5pPr>
            <a:lvl6pPr marL="1028700" indent="-147638" algn="l" rtl="0" eaLnBrk="1" fontAlgn="base" hangingPunct="1">
              <a:spcBef>
                <a:spcPct val="50000"/>
              </a:spcBef>
              <a:spcAft>
                <a:spcPct val="0"/>
              </a:spcAft>
              <a:buChar char="»"/>
              <a:defRPr sz="1200">
                <a:solidFill>
                  <a:schemeClr val="tx1"/>
                </a:solidFill>
                <a:latin typeface="+mn-lt"/>
              </a:defRPr>
            </a:lvl6pPr>
            <a:lvl7pPr marL="1485900" indent="-147638" algn="l" rtl="0" eaLnBrk="1" fontAlgn="base" hangingPunct="1">
              <a:spcBef>
                <a:spcPct val="50000"/>
              </a:spcBef>
              <a:spcAft>
                <a:spcPct val="0"/>
              </a:spcAft>
              <a:buChar char="»"/>
              <a:defRPr sz="1200">
                <a:solidFill>
                  <a:schemeClr val="tx1"/>
                </a:solidFill>
                <a:latin typeface="+mn-lt"/>
              </a:defRPr>
            </a:lvl7pPr>
            <a:lvl8pPr marL="1943100" indent="-147638" algn="l" rtl="0" eaLnBrk="1" fontAlgn="base" hangingPunct="1">
              <a:spcBef>
                <a:spcPct val="50000"/>
              </a:spcBef>
              <a:spcAft>
                <a:spcPct val="0"/>
              </a:spcAft>
              <a:buChar char="»"/>
              <a:defRPr sz="1200">
                <a:solidFill>
                  <a:schemeClr val="tx1"/>
                </a:solidFill>
                <a:latin typeface="+mn-lt"/>
              </a:defRPr>
            </a:lvl8pPr>
            <a:lvl9pPr marL="2400300" indent="-147638" algn="l" rtl="0" eaLnBrk="1" fontAlgn="base" hangingPunct="1">
              <a:spcBef>
                <a:spcPct val="50000"/>
              </a:spcBef>
              <a:spcAft>
                <a:spcPct val="0"/>
              </a:spcAft>
              <a:buChar char="»"/>
              <a:defRPr sz="1200">
                <a:solidFill>
                  <a:schemeClr val="tx1"/>
                </a:solidFill>
                <a:latin typeface="+mn-lt"/>
              </a:defRPr>
            </a:lvl9pPr>
          </a:lstStyle>
          <a:p>
            <a:pPr marL="3176" lvl="1" indent="0" defTabSz="1828709">
              <a:spcBef>
                <a:spcPts val="0"/>
              </a:spcBef>
              <a:buNone/>
            </a:pPr>
            <a:r>
              <a:rPr lang="en-GB" sz="1550" b="1">
                <a:solidFill>
                  <a:srgbClr val="00443F"/>
                </a:solidFill>
                <a:latin typeface="Corbel" panose="020B0503020204020204" pitchFamily="34" charset="0"/>
              </a:rPr>
              <a:t>Primary objective</a:t>
            </a:r>
          </a:p>
          <a:p>
            <a:pPr marL="3176" lvl="1" indent="0" defTabSz="1828709">
              <a:spcBef>
                <a:spcPts val="0"/>
              </a:spcBef>
              <a:buNone/>
            </a:pPr>
            <a:r>
              <a:rPr lang="en-GB" sz="1300" i="1">
                <a:solidFill>
                  <a:srgbClr val="00443F"/>
                </a:solidFill>
                <a:latin typeface="Corbel" panose="020B0503020204020204" pitchFamily="34" charset="0"/>
              </a:rPr>
              <a:t>We will ensure accountability in our conduct both regarding public authority, timely business development and sustainability</a:t>
            </a:r>
          </a:p>
        </p:txBody>
      </p:sp>
      <p:sp>
        <p:nvSpPr>
          <p:cNvPr id="29" name="Rectangle 28">
            <a:extLst>
              <a:ext uri="{FF2B5EF4-FFF2-40B4-BE49-F238E27FC236}">
                <a16:creationId xmlns:a16="http://schemas.microsoft.com/office/drawing/2014/main" id="{6F53366A-3D46-474F-B3F8-46C16FD02DC1}"/>
              </a:ext>
            </a:extLst>
          </p:cNvPr>
          <p:cNvSpPr/>
          <p:nvPr/>
        </p:nvSpPr>
        <p:spPr>
          <a:xfrm>
            <a:off x="1607731" y="1294834"/>
            <a:ext cx="4415997" cy="908247"/>
          </a:xfrm>
          <a:prstGeom prst="rect">
            <a:avLst/>
          </a:prstGeom>
          <a:solidFill>
            <a:srgbClr val="C2E1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50" b="1">
                <a:solidFill>
                  <a:srgbClr val="00443F"/>
                </a:solidFill>
                <a:latin typeface="Corbel" panose="020B0503020204020204" pitchFamily="34" charset="0"/>
              </a:rPr>
              <a:t>VISION (where are we going)</a:t>
            </a:r>
            <a:br>
              <a:rPr lang="en-GB" sz="1550" b="1">
                <a:solidFill>
                  <a:srgbClr val="00443F"/>
                </a:solidFill>
                <a:latin typeface="Corbel" panose="020B0503020204020204" pitchFamily="34" charset="0"/>
              </a:rPr>
            </a:br>
            <a:r>
              <a:rPr lang="en-GB" sz="1550">
                <a:solidFill>
                  <a:srgbClr val="00443F"/>
                </a:solidFill>
                <a:latin typeface="Corbel" panose="020B0503020204020204" pitchFamily="34" charset="0"/>
              </a:rPr>
              <a:t>We develop and build an attractive, sustainable, safe and efficient railway</a:t>
            </a:r>
          </a:p>
        </p:txBody>
      </p:sp>
      <p:sp>
        <p:nvSpPr>
          <p:cNvPr id="30" name="Rectangle 29">
            <a:extLst>
              <a:ext uri="{FF2B5EF4-FFF2-40B4-BE49-F238E27FC236}">
                <a16:creationId xmlns:a16="http://schemas.microsoft.com/office/drawing/2014/main" id="{9F59A3F9-58E9-094B-BB88-BDF9A45A7C70}"/>
              </a:ext>
            </a:extLst>
          </p:cNvPr>
          <p:cNvSpPr/>
          <p:nvPr/>
        </p:nvSpPr>
        <p:spPr>
          <a:xfrm>
            <a:off x="6289054" y="1275670"/>
            <a:ext cx="4415997" cy="955100"/>
          </a:xfrm>
          <a:prstGeom prst="rect">
            <a:avLst/>
          </a:prstGeom>
          <a:solidFill>
            <a:srgbClr val="C2E1D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550" b="1">
                <a:solidFill>
                  <a:srgbClr val="00443F"/>
                </a:solidFill>
                <a:latin typeface="Corbel" panose="020B0503020204020204" pitchFamily="34" charset="0"/>
              </a:rPr>
              <a:t>MISSION (what does it take)</a:t>
            </a:r>
            <a:br>
              <a:rPr lang="en-GB" sz="1550" b="1">
                <a:solidFill>
                  <a:srgbClr val="00443F"/>
                </a:solidFill>
                <a:latin typeface="Corbel" panose="020B0503020204020204" pitchFamily="34" charset="0"/>
              </a:rPr>
            </a:br>
            <a:r>
              <a:rPr lang="en-GB" sz="1550">
                <a:solidFill>
                  <a:srgbClr val="00443F"/>
                </a:solidFill>
                <a:latin typeface="Corbel" panose="020B0503020204020204" pitchFamily="34" charset="0"/>
              </a:rPr>
              <a:t>We deliver on our key areas: Punctuality, Projects and Accountability</a:t>
            </a:r>
          </a:p>
        </p:txBody>
      </p:sp>
      <p:sp>
        <p:nvSpPr>
          <p:cNvPr id="35" name="TextBox 34">
            <a:extLst>
              <a:ext uri="{FF2B5EF4-FFF2-40B4-BE49-F238E27FC236}">
                <a16:creationId xmlns:a16="http://schemas.microsoft.com/office/drawing/2014/main" id="{F8C3B88F-C949-7742-8A60-186AE50DF747}"/>
              </a:ext>
            </a:extLst>
          </p:cNvPr>
          <p:cNvSpPr txBox="1"/>
          <p:nvPr/>
        </p:nvSpPr>
        <p:spPr>
          <a:xfrm>
            <a:off x="11391143" y="260777"/>
            <a:ext cx="365806" cy="215444"/>
          </a:xfrm>
          <a:prstGeom prst="rect">
            <a:avLst/>
          </a:prstGeom>
          <a:noFill/>
        </p:spPr>
        <p:txBody>
          <a:bodyPr wrap="none" rtlCol="0">
            <a:spAutoFit/>
          </a:bodyPr>
          <a:lstStyle/>
          <a:p>
            <a:r>
              <a:rPr lang="da-DK" sz="800" b="1">
                <a:solidFill>
                  <a:srgbClr val="00443F"/>
                </a:solidFill>
                <a:latin typeface="Corbel" panose="020B0503020204020204" pitchFamily="34" charset="0"/>
              </a:rPr>
              <a:t>7</a:t>
            </a:r>
            <a:r>
              <a:rPr lang="en-DK" sz="800" b="1">
                <a:solidFill>
                  <a:srgbClr val="00443F"/>
                </a:solidFill>
                <a:latin typeface="Corbel" panose="020B0503020204020204" pitchFamily="34" charset="0"/>
              </a:rPr>
              <a:t>/</a:t>
            </a:r>
            <a:r>
              <a:rPr lang="da-DK" sz="800" b="1">
                <a:solidFill>
                  <a:srgbClr val="00443F"/>
                </a:solidFill>
                <a:latin typeface="Corbel" panose="020B0503020204020204" pitchFamily="34" charset="0"/>
              </a:rPr>
              <a:t>1</a:t>
            </a:r>
            <a:r>
              <a:rPr lang="en-DK" sz="800" b="1">
                <a:solidFill>
                  <a:srgbClr val="00443F"/>
                </a:solidFill>
                <a:latin typeface="Corbel" panose="020B0503020204020204" pitchFamily="34" charset="0"/>
              </a:rPr>
              <a:t>3</a:t>
            </a:r>
            <a:endParaRPr lang="en-DK" sz="800">
              <a:solidFill>
                <a:srgbClr val="00443F"/>
              </a:solidFill>
              <a:latin typeface="Corbel" panose="020B0503020204020204" pitchFamily="34" charset="0"/>
            </a:endParaRPr>
          </a:p>
        </p:txBody>
      </p:sp>
      <p:sp>
        <p:nvSpPr>
          <p:cNvPr id="38" name="Rectangle 28">
            <a:extLst>
              <a:ext uri="{FF2B5EF4-FFF2-40B4-BE49-F238E27FC236}">
                <a16:creationId xmlns:a16="http://schemas.microsoft.com/office/drawing/2014/main" id="{7199E239-BB69-49A2-A685-0C34E646B94C}"/>
              </a:ext>
            </a:extLst>
          </p:cNvPr>
          <p:cNvSpPr/>
          <p:nvPr/>
        </p:nvSpPr>
        <p:spPr>
          <a:xfrm>
            <a:off x="1634454" y="248990"/>
            <a:ext cx="9097321" cy="908247"/>
          </a:xfrm>
          <a:prstGeom prst="rect">
            <a:avLst/>
          </a:prstGeom>
          <a:solidFill>
            <a:srgbClr val="C2E1D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a:solidFill>
                  <a:srgbClr val="00443F"/>
                </a:solidFill>
                <a:latin typeface="Corbel" panose="020B0503020204020204" pitchFamily="34" charset="0"/>
              </a:rPr>
              <a:t>Banedanmark’s strategy: An attractive and sustainable railway</a:t>
            </a:r>
          </a:p>
        </p:txBody>
      </p:sp>
    </p:spTree>
    <p:extLst>
      <p:ext uri="{BB962C8B-B14F-4D97-AF65-F5344CB8AC3E}">
        <p14:creationId xmlns:p14="http://schemas.microsoft.com/office/powerpoint/2010/main" val="208806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kstfelt 11">
            <a:extLst>
              <a:ext uri="{FF2B5EF4-FFF2-40B4-BE49-F238E27FC236}">
                <a16:creationId xmlns:a16="http://schemas.microsoft.com/office/drawing/2014/main" id="{C3100F2E-1400-468A-A88D-ACB8E3733901}"/>
              </a:ext>
            </a:extLst>
          </p:cNvPr>
          <p:cNvSpPr txBox="1"/>
          <p:nvPr/>
        </p:nvSpPr>
        <p:spPr>
          <a:xfrm>
            <a:off x="2237962" y="2451464"/>
            <a:ext cx="1609114" cy="584775"/>
          </a:xfrm>
          <a:prstGeom prst="rect">
            <a:avLst/>
          </a:prstGeom>
          <a:solidFill>
            <a:srgbClr val="E7E6E6"/>
          </a:solidFill>
          <a:ln w="19050">
            <a:noFill/>
          </a:ln>
        </p:spPr>
        <p:txBody>
          <a:bodyPr wrap="square" rtlCol="0">
            <a:spAutoFit/>
          </a:bodyPr>
          <a:lstStyle/>
          <a:p>
            <a:pPr algn="ctr"/>
            <a:r>
              <a:rPr lang="da-DK" sz="1600" b="1">
                <a:latin typeface="Segoe UI" panose="020B0502040204020203" pitchFamily="34" charset="0"/>
              </a:rPr>
              <a:t>CEO</a:t>
            </a:r>
          </a:p>
          <a:p>
            <a:pPr algn="ctr"/>
            <a:r>
              <a:rPr lang="da-DK" sz="1600">
                <a:latin typeface="Segoe UI" panose="020B0502040204020203" pitchFamily="34" charset="0"/>
              </a:rPr>
              <a:t>Hakon Iversen</a:t>
            </a:r>
          </a:p>
        </p:txBody>
      </p:sp>
      <p:sp>
        <p:nvSpPr>
          <p:cNvPr id="14" name="Tekstfelt 13">
            <a:extLst>
              <a:ext uri="{FF2B5EF4-FFF2-40B4-BE49-F238E27FC236}">
                <a16:creationId xmlns:a16="http://schemas.microsoft.com/office/drawing/2014/main" id="{0A44825D-BCA1-42D5-AC36-245CD75349E1}"/>
              </a:ext>
            </a:extLst>
          </p:cNvPr>
          <p:cNvSpPr txBox="1"/>
          <p:nvPr/>
        </p:nvSpPr>
        <p:spPr>
          <a:xfrm>
            <a:off x="840755" y="3454114"/>
            <a:ext cx="1739657" cy="646331"/>
          </a:xfrm>
          <a:prstGeom prst="rect">
            <a:avLst/>
          </a:prstGeom>
          <a:solidFill>
            <a:srgbClr val="004E51"/>
          </a:solidFill>
          <a:ln w="19050">
            <a:noFill/>
          </a:ln>
        </p:spPr>
        <p:txBody>
          <a:bodyPr wrap="square" rtlCol="0">
            <a:spAutoFit/>
          </a:bodyPr>
          <a:lstStyle/>
          <a:p>
            <a:pPr algn="ctr"/>
            <a:r>
              <a:rPr lang="da-DK" sz="1200" b="1">
                <a:solidFill>
                  <a:schemeClr val="bg1"/>
                </a:solidFill>
                <a:latin typeface="Segoe UI" panose="020B0502040204020203" pitchFamily="34" charset="0"/>
              </a:rPr>
              <a:t>Management </a:t>
            </a:r>
            <a:r>
              <a:rPr lang="da-DK" sz="1200" b="1" err="1">
                <a:solidFill>
                  <a:schemeClr val="bg1"/>
                </a:solidFill>
                <a:latin typeface="Segoe UI" panose="020B0502040204020203" pitchFamily="34" charset="0"/>
              </a:rPr>
              <a:t>Secretariat</a:t>
            </a:r>
            <a:endParaRPr lang="da-DK" sz="1200" b="1">
              <a:solidFill>
                <a:schemeClr val="bg1"/>
              </a:solidFill>
              <a:latin typeface="Segoe UI" panose="020B0502040204020203" pitchFamily="34" charset="0"/>
            </a:endParaRPr>
          </a:p>
          <a:p>
            <a:pPr algn="ctr"/>
            <a:r>
              <a:rPr lang="da-DK" sz="1200">
                <a:solidFill>
                  <a:schemeClr val="bg1"/>
                </a:solidFill>
                <a:latin typeface="Segoe UI" panose="020B0502040204020203" pitchFamily="34" charset="0"/>
              </a:rPr>
              <a:t>Søren Stentoft Herping</a:t>
            </a:r>
          </a:p>
        </p:txBody>
      </p:sp>
      <p:sp>
        <p:nvSpPr>
          <p:cNvPr id="15" name="Tekstfelt 14">
            <a:extLst>
              <a:ext uri="{FF2B5EF4-FFF2-40B4-BE49-F238E27FC236}">
                <a16:creationId xmlns:a16="http://schemas.microsoft.com/office/drawing/2014/main" id="{85987C45-351A-483B-B1C9-74C8121810B0}"/>
              </a:ext>
            </a:extLst>
          </p:cNvPr>
          <p:cNvSpPr txBox="1"/>
          <p:nvPr/>
        </p:nvSpPr>
        <p:spPr>
          <a:xfrm>
            <a:off x="3388174" y="3915779"/>
            <a:ext cx="1739657" cy="461665"/>
          </a:xfrm>
          <a:prstGeom prst="rect">
            <a:avLst/>
          </a:prstGeom>
          <a:solidFill>
            <a:srgbClr val="004E51"/>
          </a:solidFill>
          <a:ln w="19050">
            <a:noFill/>
          </a:ln>
        </p:spPr>
        <p:txBody>
          <a:bodyPr wrap="square" lIns="91440" tIns="45720" rIns="91440" bIns="45720" rtlCol="0" anchor="t">
            <a:spAutoFit/>
          </a:bodyPr>
          <a:lstStyle/>
          <a:p>
            <a:pPr algn="ctr"/>
            <a:r>
              <a:rPr lang="da-DK" sz="1200" b="1" err="1">
                <a:solidFill>
                  <a:schemeClr val="bg1"/>
                </a:solidFill>
                <a:latin typeface="Segoe UI"/>
                <a:cs typeface="Segoe UI"/>
              </a:rPr>
              <a:t>Quality</a:t>
            </a:r>
            <a:r>
              <a:rPr lang="da-DK" sz="1200" b="1">
                <a:solidFill>
                  <a:schemeClr val="bg1"/>
                </a:solidFill>
                <a:latin typeface="Segoe UI"/>
                <a:cs typeface="Segoe UI"/>
              </a:rPr>
              <a:t> &amp; Safety</a:t>
            </a:r>
          </a:p>
          <a:p>
            <a:pPr algn="ctr"/>
            <a:r>
              <a:rPr lang="da-DK" sz="1200">
                <a:solidFill>
                  <a:schemeClr val="bg1"/>
                </a:solidFill>
                <a:latin typeface="Segoe UI"/>
                <a:cs typeface="Segoe UI"/>
              </a:rPr>
              <a:t>Martin Harrow</a:t>
            </a:r>
          </a:p>
        </p:txBody>
      </p:sp>
      <p:cxnSp>
        <p:nvCxnSpPr>
          <p:cNvPr id="17" name="Lige forbindelse 16">
            <a:extLst>
              <a:ext uri="{FF2B5EF4-FFF2-40B4-BE49-F238E27FC236}">
                <a16:creationId xmlns:a16="http://schemas.microsoft.com/office/drawing/2014/main" id="{3B3E7765-10F8-4CB2-A846-321448A1928C}"/>
              </a:ext>
            </a:extLst>
          </p:cNvPr>
          <p:cNvCxnSpPr>
            <a:cxnSpLocks/>
            <a:stCxn id="12" idx="2"/>
          </p:cNvCxnSpPr>
          <p:nvPr/>
        </p:nvCxnSpPr>
        <p:spPr>
          <a:xfrm flipH="1">
            <a:off x="3022658" y="3036239"/>
            <a:ext cx="19861" cy="2176872"/>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1" name="Tekstfelt 20">
            <a:extLst>
              <a:ext uri="{FF2B5EF4-FFF2-40B4-BE49-F238E27FC236}">
                <a16:creationId xmlns:a16="http://schemas.microsoft.com/office/drawing/2014/main" id="{4891C75E-0351-4353-B4F7-EF793C4573DA}"/>
              </a:ext>
            </a:extLst>
          </p:cNvPr>
          <p:cNvSpPr txBox="1"/>
          <p:nvPr/>
        </p:nvSpPr>
        <p:spPr>
          <a:xfrm>
            <a:off x="1722732" y="5571893"/>
            <a:ext cx="1254594" cy="646331"/>
          </a:xfrm>
          <a:prstGeom prst="rect">
            <a:avLst/>
          </a:prstGeom>
          <a:solidFill>
            <a:srgbClr val="004E51"/>
          </a:solidFill>
          <a:ln w="19050">
            <a:noFill/>
          </a:ln>
        </p:spPr>
        <p:txBody>
          <a:bodyPr wrap="square" lIns="91440" tIns="45720" rIns="91440" bIns="45720" rtlCol="0" anchor="t">
            <a:spAutoFit/>
          </a:bodyPr>
          <a:lstStyle/>
          <a:p>
            <a:pPr algn="ctr"/>
            <a:r>
              <a:rPr lang="da-DK" sz="1200" b="1" err="1">
                <a:solidFill>
                  <a:schemeClr val="bg1"/>
                </a:solidFill>
                <a:latin typeface="Segoe UI" panose="020B0502040204020203" pitchFamily="34" charset="0"/>
              </a:rPr>
              <a:t>Infrastructure</a:t>
            </a:r>
            <a:endParaRPr lang="da-DK" sz="1200" b="1">
              <a:solidFill>
                <a:schemeClr val="bg1"/>
              </a:solidFill>
              <a:latin typeface="Segoe UI" panose="020B0502040204020203" pitchFamily="34" charset="0"/>
            </a:endParaRPr>
          </a:p>
          <a:p>
            <a:pPr algn="ctr"/>
            <a:r>
              <a:rPr lang="da-DK" sz="1200">
                <a:solidFill>
                  <a:schemeClr val="bg1"/>
                </a:solidFill>
                <a:latin typeface="Segoe UI"/>
                <a:cs typeface="Segoe UI"/>
              </a:rPr>
              <a:t>Claus </a:t>
            </a:r>
            <a:r>
              <a:rPr lang="da-DK" sz="1200" err="1">
                <a:solidFill>
                  <a:schemeClr val="bg1"/>
                </a:solidFill>
                <a:latin typeface="Segoe UI"/>
                <a:cs typeface="Segoe UI"/>
              </a:rPr>
              <a:t>Hincke</a:t>
            </a:r>
            <a:endParaRPr lang="da-DK" sz="1200" err="1">
              <a:solidFill>
                <a:schemeClr val="bg1"/>
              </a:solidFill>
              <a:latin typeface="Segoe UI" panose="020B0502040204020203" pitchFamily="34" charset="0"/>
              <a:cs typeface="Segoe UI"/>
            </a:endParaRPr>
          </a:p>
          <a:p>
            <a:pPr algn="ctr"/>
            <a:endParaRPr lang="da-DK" sz="1200">
              <a:solidFill>
                <a:schemeClr val="bg1"/>
              </a:solidFill>
              <a:latin typeface="Segoe UI" panose="020B0502040204020203" pitchFamily="34" charset="0"/>
            </a:endParaRPr>
          </a:p>
        </p:txBody>
      </p:sp>
      <p:sp>
        <p:nvSpPr>
          <p:cNvPr id="22" name="Tekstfelt 21">
            <a:extLst>
              <a:ext uri="{FF2B5EF4-FFF2-40B4-BE49-F238E27FC236}">
                <a16:creationId xmlns:a16="http://schemas.microsoft.com/office/drawing/2014/main" id="{C270BEA7-0223-4C86-9A81-E637302FB95E}"/>
              </a:ext>
            </a:extLst>
          </p:cNvPr>
          <p:cNvSpPr txBox="1"/>
          <p:nvPr/>
        </p:nvSpPr>
        <p:spPr>
          <a:xfrm>
            <a:off x="367463" y="5571894"/>
            <a:ext cx="1254594" cy="646331"/>
          </a:xfrm>
          <a:prstGeom prst="rect">
            <a:avLst/>
          </a:prstGeom>
          <a:solidFill>
            <a:srgbClr val="004E51"/>
          </a:solidFill>
          <a:ln w="19050">
            <a:noFill/>
          </a:ln>
        </p:spPr>
        <p:txBody>
          <a:bodyPr wrap="square" lIns="91440" tIns="45720" rIns="91440" bIns="45720" rtlCol="0" anchor="t">
            <a:spAutoFit/>
          </a:bodyPr>
          <a:lstStyle/>
          <a:p>
            <a:pPr algn="ctr"/>
            <a:r>
              <a:rPr lang="da-DK" sz="1200" b="1">
                <a:solidFill>
                  <a:schemeClr val="bg1"/>
                </a:solidFill>
                <a:latin typeface="Segoe UI"/>
                <a:cs typeface="Segoe UI"/>
              </a:rPr>
              <a:t>Ressources</a:t>
            </a:r>
          </a:p>
          <a:p>
            <a:pPr algn="ctr"/>
            <a:r>
              <a:rPr lang="da-DK" sz="1200">
                <a:solidFill>
                  <a:schemeClr val="bg1"/>
                </a:solidFill>
                <a:latin typeface="Segoe UI"/>
                <a:cs typeface="Segoe UI"/>
              </a:rPr>
              <a:t>Anne Hougaard Olesen</a:t>
            </a:r>
          </a:p>
        </p:txBody>
      </p:sp>
      <p:sp>
        <p:nvSpPr>
          <p:cNvPr id="23" name="Tekstfelt 22">
            <a:extLst>
              <a:ext uri="{FF2B5EF4-FFF2-40B4-BE49-F238E27FC236}">
                <a16:creationId xmlns:a16="http://schemas.microsoft.com/office/drawing/2014/main" id="{7042E724-2DCB-41C9-B4F9-46DD4DB1576B}"/>
              </a:ext>
            </a:extLst>
          </p:cNvPr>
          <p:cNvSpPr txBox="1"/>
          <p:nvPr/>
        </p:nvSpPr>
        <p:spPr>
          <a:xfrm>
            <a:off x="3077476" y="5578236"/>
            <a:ext cx="1241746" cy="646331"/>
          </a:xfrm>
          <a:prstGeom prst="rect">
            <a:avLst/>
          </a:prstGeom>
          <a:solidFill>
            <a:srgbClr val="004E51"/>
          </a:solidFill>
          <a:ln w="19050">
            <a:noFill/>
          </a:ln>
        </p:spPr>
        <p:txBody>
          <a:bodyPr wrap="square" lIns="91440" tIns="45720" rIns="91440" bIns="45720" rtlCol="0" anchor="t">
            <a:spAutoFit/>
          </a:bodyPr>
          <a:lstStyle/>
          <a:p>
            <a:pPr algn="ctr"/>
            <a:r>
              <a:rPr lang="en-US" sz="1200" b="1">
                <a:solidFill>
                  <a:schemeClr val="bg1"/>
                </a:solidFill>
                <a:latin typeface="Segoe UI"/>
                <a:cs typeface="Segoe UI"/>
              </a:rPr>
              <a:t>Construction</a:t>
            </a:r>
          </a:p>
          <a:p>
            <a:pPr algn="ctr"/>
            <a:r>
              <a:rPr lang="en-US" sz="1200">
                <a:solidFill>
                  <a:schemeClr val="bg1"/>
                </a:solidFill>
                <a:latin typeface="Segoe UI"/>
                <a:cs typeface="Segoe UI"/>
              </a:rPr>
              <a:t>Peter </a:t>
            </a:r>
            <a:r>
              <a:rPr lang="en-US" sz="1200" err="1">
                <a:solidFill>
                  <a:schemeClr val="bg1"/>
                </a:solidFill>
                <a:latin typeface="Segoe UI"/>
                <a:cs typeface="Segoe UI"/>
              </a:rPr>
              <a:t>Jonasson</a:t>
            </a:r>
            <a:endParaRPr lang="en-US" sz="1200">
              <a:solidFill>
                <a:schemeClr val="bg1"/>
              </a:solidFill>
              <a:latin typeface="Segoe UI"/>
              <a:cs typeface="Segoe UI"/>
            </a:endParaRPr>
          </a:p>
          <a:p>
            <a:pPr algn="ctr"/>
            <a:endParaRPr lang="en-US" sz="1200">
              <a:solidFill>
                <a:schemeClr val="bg1"/>
              </a:solidFill>
              <a:latin typeface="Segoe UI"/>
              <a:cs typeface="Segoe UI"/>
            </a:endParaRPr>
          </a:p>
        </p:txBody>
      </p:sp>
      <p:sp>
        <p:nvSpPr>
          <p:cNvPr id="24" name="Tekstfelt 23">
            <a:extLst>
              <a:ext uri="{FF2B5EF4-FFF2-40B4-BE49-F238E27FC236}">
                <a16:creationId xmlns:a16="http://schemas.microsoft.com/office/drawing/2014/main" id="{22789CFD-1DD9-48E8-9CE4-5165BE91B345}"/>
              </a:ext>
            </a:extLst>
          </p:cNvPr>
          <p:cNvSpPr txBox="1"/>
          <p:nvPr/>
        </p:nvSpPr>
        <p:spPr>
          <a:xfrm>
            <a:off x="4415685" y="5582498"/>
            <a:ext cx="1254595" cy="646331"/>
          </a:xfrm>
          <a:prstGeom prst="rect">
            <a:avLst/>
          </a:prstGeom>
          <a:solidFill>
            <a:srgbClr val="004E51"/>
          </a:solidFill>
          <a:ln w="19050">
            <a:noFill/>
          </a:ln>
        </p:spPr>
        <p:txBody>
          <a:bodyPr wrap="square" lIns="91440" tIns="45720" rIns="91440" bIns="45720" rtlCol="0" anchor="t">
            <a:spAutoFit/>
          </a:bodyPr>
          <a:lstStyle/>
          <a:p>
            <a:pPr algn="ctr"/>
            <a:r>
              <a:rPr lang="da-DK" sz="1200" b="1">
                <a:solidFill>
                  <a:schemeClr val="bg1"/>
                </a:solidFill>
                <a:latin typeface="Segoe UI"/>
                <a:cs typeface="Segoe UI"/>
              </a:rPr>
              <a:t>Traffic</a:t>
            </a:r>
          </a:p>
          <a:p>
            <a:pPr algn="ctr"/>
            <a:r>
              <a:rPr lang="da-DK" sz="1200">
                <a:solidFill>
                  <a:schemeClr val="bg1"/>
                </a:solidFill>
                <a:latin typeface="Segoe UI"/>
                <a:cs typeface="Segoe UI"/>
              </a:rPr>
              <a:t>Peter Svendsen</a:t>
            </a:r>
          </a:p>
          <a:p>
            <a:pPr algn="ctr"/>
            <a:endParaRPr lang="da-DK" sz="1200">
              <a:solidFill>
                <a:schemeClr val="bg1"/>
              </a:solidFill>
              <a:latin typeface="Segoe UI"/>
              <a:cs typeface="Segoe UI"/>
            </a:endParaRPr>
          </a:p>
        </p:txBody>
      </p:sp>
      <p:cxnSp>
        <p:nvCxnSpPr>
          <p:cNvPr id="25" name="Lige forbindelse 24">
            <a:extLst>
              <a:ext uri="{FF2B5EF4-FFF2-40B4-BE49-F238E27FC236}">
                <a16:creationId xmlns:a16="http://schemas.microsoft.com/office/drawing/2014/main" id="{B58503B0-1884-4B5C-9176-4BDA15617BEE}"/>
              </a:ext>
            </a:extLst>
          </p:cNvPr>
          <p:cNvCxnSpPr>
            <a:cxnSpLocks/>
          </p:cNvCxnSpPr>
          <p:nvPr/>
        </p:nvCxnSpPr>
        <p:spPr>
          <a:xfrm>
            <a:off x="1032484" y="5219151"/>
            <a:ext cx="402764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Lige pilforbindelse 25">
            <a:extLst>
              <a:ext uri="{FF2B5EF4-FFF2-40B4-BE49-F238E27FC236}">
                <a16:creationId xmlns:a16="http://schemas.microsoft.com/office/drawing/2014/main" id="{BACA7EFD-961C-408D-8260-001DD8096641}"/>
              </a:ext>
            </a:extLst>
          </p:cNvPr>
          <p:cNvCxnSpPr>
            <a:cxnSpLocks/>
          </p:cNvCxnSpPr>
          <p:nvPr/>
        </p:nvCxnSpPr>
        <p:spPr>
          <a:xfrm>
            <a:off x="2347037" y="5213111"/>
            <a:ext cx="0" cy="365125"/>
          </a:xfrm>
          <a:prstGeom prst="straightConnector1">
            <a:avLst/>
          </a:prstGeom>
          <a:ln w="1905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7" name="Lige pilforbindelse 26">
            <a:extLst>
              <a:ext uri="{FF2B5EF4-FFF2-40B4-BE49-F238E27FC236}">
                <a16:creationId xmlns:a16="http://schemas.microsoft.com/office/drawing/2014/main" id="{41C6F03D-F008-446F-94B7-02D831F7EF23}"/>
              </a:ext>
            </a:extLst>
          </p:cNvPr>
          <p:cNvCxnSpPr>
            <a:cxnSpLocks/>
          </p:cNvCxnSpPr>
          <p:nvPr/>
        </p:nvCxnSpPr>
        <p:spPr>
          <a:xfrm>
            <a:off x="3716337" y="5219151"/>
            <a:ext cx="0" cy="365125"/>
          </a:xfrm>
          <a:prstGeom prst="straightConnector1">
            <a:avLst/>
          </a:prstGeom>
          <a:ln w="19050">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Lige pilforbindelse 27">
            <a:extLst>
              <a:ext uri="{FF2B5EF4-FFF2-40B4-BE49-F238E27FC236}">
                <a16:creationId xmlns:a16="http://schemas.microsoft.com/office/drawing/2014/main" id="{8CE2428E-488D-4EB6-8FF3-7EF0FF29B11D}"/>
              </a:ext>
            </a:extLst>
          </p:cNvPr>
          <p:cNvCxnSpPr>
            <a:cxnSpLocks/>
          </p:cNvCxnSpPr>
          <p:nvPr/>
        </p:nvCxnSpPr>
        <p:spPr>
          <a:xfrm>
            <a:off x="1032485" y="5213111"/>
            <a:ext cx="0" cy="365125"/>
          </a:xfrm>
          <a:prstGeom prst="straightConnector1">
            <a:avLst/>
          </a:prstGeom>
          <a:ln w="1905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29" name="Lige pilforbindelse 28">
            <a:extLst>
              <a:ext uri="{FF2B5EF4-FFF2-40B4-BE49-F238E27FC236}">
                <a16:creationId xmlns:a16="http://schemas.microsoft.com/office/drawing/2014/main" id="{AE0DEAE0-EEA4-46B2-8ECA-591C047DFED5}"/>
              </a:ext>
            </a:extLst>
          </p:cNvPr>
          <p:cNvCxnSpPr>
            <a:cxnSpLocks/>
          </p:cNvCxnSpPr>
          <p:nvPr/>
        </p:nvCxnSpPr>
        <p:spPr>
          <a:xfrm>
            <a:off x="5060128" y="5213111"/>
            <a:ext cx="0" cy="365125"/>
          </a:xfrm>
          <a:prstGeom prst="straightConnector1">
            <a:avLst/>
          </a:prstGeom>
          <a:ln w="19050">
            <a:solidFill>
              <a:schemeClr val="bg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30" name="Lige forbindelse 29">
            <a:extLst>
              <a:ext uri="{FF2B5EF4-FFF2-40B4-BE49-F238E27FC236}">
                <a16:creationId xmlns:a16="http://schemas.microsoft.com/office/drawing/2014/main" id="{5ACC5F63-7993-4EB6-8814-D148F7ECF5D0}"/>
              </a:ext>
            </a:extLst>
          </p:cNvPr>
          <p:cNvCxnSpPr>
            <a:cxnSpLocks/>
          </p:cNvCxnSpPr>
          <p:nvPr/>
        </p:nvCxnSpPr>
        <p:spPr>
          <a:xfrm>
            <a:off x="3032120" y="4104151"/>
            <a:ext cx="35070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Lige forbindelse 30">
            <a:extLst>
              <a:ext uri="{FF2B5EF4-FFF2-40B4-BE49-F238E27FC236}">
                <a16:creationId xmlns:a16="http://schemas.microsoft.com/office/drawing/2014/main" id="{D1B8565C-2EC8-4979-9827-27E60EDA7BD9}"/>
              </a:ext>
            </a:extLst>
          </p:cNvPr>
          <p:cNvCxnSpPr>
            <a:cxnSpLocks/>
          </p:cNvCxnSpPr>
          <p:nvPr/>
        </p:nvCxnSpPr>
        <p:spPr>
          <a:xfrm>
            <a:off x="2563479" y="3785746"/>
            <a:ext cx="470040" cy="80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2" name="TextBox 10">
            <a:extLst>
              <a:ext uri="{FF2B5EF4-FFF2-40B4-BE49-F238E27FC236}">
                <a16:creationId xmlns:a16="http://schemas.microsoft.com/office/drawing/2014/main" id="{C92C655C-5802-4EAB-B5EF-FA555E23ED75}"/>
              </a:ext>
            </a:extLst>
          </p:cNvPr>
          <p:cNvSpPr txBox="1"/>
          <p:nvPr/>
        </p:nvSpPr>
        <p:spPr>
          <a:xfrm>
            <a:off x="1132113" y="861150"/>
            <a:ext cx="9927774" cy="638292"/>
          </a:xfrm>
          <a:prstGeom prst="rect">
            <a:avLst/>
          </a:prstGeom>
          <a:noFill/>
        </p:spPr>
        <p:txBody>
          <a:bodyPr wrap="square" rtlCol="0">
            <a:noAutofit/>
          </a:bodyPr>
          <a:lstStyle/>
          <a:p>
            <a:pPr defTabSz="1828619"/>
            <a:r>
              <a:rPr lang="en-US" sz="2800" b="1">
                <a:solidFill>
                  <a:srgbClr val="004E51"/>
                </a:solidFill>
                <a:latin typeface="Corbel" panose="020B0503020204020204" pitchFamily="34" charset="0"/>
              </a:rPr>
              <a:t>The organization supporting the strategy</a:t>
            </a:r>
          </a:p>
        </p:txBody>
      </p:sp>
      <p:sp>
        <p:nvSpPr>
          <p:cNvPr id="36" name="Tekstfelt 35">
            <a:extLst>
              <a:ext uri="{FF2B5EF4-FFF2-40B4-BE49-F238E27FC236}">
                <a16:creationId xmlns:a16="http://schemas.microsoft.com/office/drawing/2014/main" id="{52D136C6-ED2A-4796-BBCA-24C846B864F2}"/>
              </a:ext>
            </a:extLst>
          </p:cNvPr>
          <p:cNvSpPr txBox="1"/>
          <p:nvPr/>
        </p:nvSpPr>
        <p:spPr>
          <a:xfrm>
            <a:off x="5966535" y="4165353"/>
            <a:ext cx="2580470" cy="276999"/>
          </a:xfrm>
          <a:prstGeom prst="rect">
            <a:avLst/>
          </a:prstGeom>
          <a:solidFill>
            <a:srgbClr val="004E51"/>
          </a:solidFill>
          <a:ln w="19050">
            <a:noFill/>
          </a:ln>
        </p:spPr>
        <p:txBody>
          <a:bodyPr wrap="square" lIns="91440" tIns="45720" rIns="91440" bIns="45720" rtlCol="0" anchor="t">
            <a:spAutoFit/>
          </a:bodyPr>
          <a:lstStyle/>
          <a:p>
            <a:pPr algn="ctr"/>
            <a:r>
              <a:rPr lang="da-DK" sz="1200" b="1" err="1">
                <a:solidFill>
                  <a:schemeClr val="bg1"/>
                </a:solidFill>
                <a:latin typeface="Segoe UI"/>
                <a:cs typeface="Segoe UI"/>
              </a:rPr>
              <a:t>Preparatory</a:t>
            </a:r>
            <a:r>
              <a:rPr lang="da-DK" sz="1200" b="1">
                <a:solidFill>
                  <a:schemeClr val="bg1"/>
                </a:solidFill>
                <a:latin typeface="Segoe UI"/>
                <a:cs typeface="Segoe UI"/>
              </a:rPr>
              <a:t> Project Forum</a:t>
            </a:r>
          </a:p>
        </p:txBody>
      </p:sp>
      <p:sp>
        <p:nvSpPr>
          <p:cNvPr id="37" name="Tekstfelt 36">
            <a:extLst>
              <a:ext uri="{FF2B5EF4-FFF2-40B4-BE49-F238E27FC236}">
                <a16:creationId xmlns:a16="http://schemas.microsoft.com/office/drawing/2014/main" id="{711268D4-C61B-4EAF-945B-EE48562C8AC6}"/>
              </a:ext>
            </a:extLst>
          </p:cNvPr>
          <p:cNvSpPr txBox="1"/>
          <p:nvPr/>
        </p:nvSpPr>
        <p:spPr>
          <a:xfrm>
            <a:off x="6488432" y="3416825"/>
            <a:ext cx="1523052" cy="646331"/>
          </a:xfrm>
          <a:prstGeom prst="rect">
            <a:avLst/>
          </a:prstGeom>
          <a:solidFill>
            <a:srgbClr val="004E51"/>
          </a:solidFill>
          <a:ln w="19050">
            <a:noFill/>
          </a:ln>
        </p:spPr>
        <p:txBody>
          <a:bodyPr wrap="square" lIns="91440" tIns="45720" rIns="91440" bIns="45720" rtlCol="0" anchor="t">
            <a:spAutoFit/>
          </a:bodyPr>
          <a:lstStyle/>
          <a:p>
            <a:pPr algn="ctr"/>
            <a:r>
              <a:rPr lang="da-DK" sz="1200" b="1">
                <a:solidFill>
                  <a:schemeClr val="bg1"/>
                </a:solidFill>
                <a:latin typeface="Segoe UI"/>
                <a:cs typeface="Segoe UI"/>
              </a:rPr>
              <a:t>Project Forum</a:t>
            </a:r>
          </a:p>
          <a:p>
            <a:pPr algn="ctr"/>
            <a:r>
              <a:rPr lang="da-DK" sz="1200">
                <a:solidFill>
                  <a:schemeClr val="bg1"/>
                </a:solidFill>
                <a:latin typeface="Segoe UI"/>
                <a:cs typeface="Segoe UI"/>
              </a:rPr>
              <a:t>(Board of Management)</a:t>
            </a:r>
          </a:p>
        </p:txBody>
      </p:sp>
      <p:sp>
        <p:nvSpPr>
          <p:cNvPr id="40" name="Tekstfelt 39">
            <a:extLst>
              <a:ext uri="{FF2B5EF4-FFF2-40B4-BE49-F238E27FC236}">
                <a16:creationId xmlns:a16="http://schemas.microsoft.com/office/drawing/2014/main" id="{555A598E-9A0B-4962-A527-B0D5ACBEA2B0}"/>
              </a:ext>
            </a:extLst>
          </p:cNvPr>
          <p:cNvSpPr txBox="1"/>
          <p:nvPr/>
        </p:nvSpPr>
        <p:spPr>
          <a:xfrm>
            <a:off x="9215432" y="3411029"/>
            <a:ext cx="2135814" cy="461665"/>
          </a:xfrm>
          <a:prstGeom prst="rect">
            <a:avLst/>
          </a:prstGeom>
          <a:solidFill>
            <a:srgbClr val="004E51"/>
          </a:solidFill>
          <a:ln w="19050">
            <a:noFill/>
          </a:ln>
        </p:spPr>
        <p:txBody>
          <a:bodyPr wrap="square" lIns="91440" tIns="45720" rIns="91440" bIns="45720" rtlCol="0" anchor="t">
            <a:spAutoFit/>
          </a:bodyPr>
          <a:lstStyle/>
          <a:p>
            <a:pPr algn="ctr"/>
            <a:r>
              <a:rPr lang="da-DK" sz="1200" b="1" err="1">
                <a:solidFill>
                  <a:schemeClr val="bg1"/>
                </a:solidFill>
                <a:latin typeface="Segoe UI"/>
                <a:cs typeface="Segoe UI"/>
              </a:rPr>
              <a:t>Punctuality</a:t>
            </a:r>
            <a:r>
              <a:rPr lang="da-DK" sz="1200" b="1">
                <a:solidFill>
                  <a:schemeClr val="bg1"/>
                </a:solidFill>
                <a:latin typeface="Segoe UI"/>
                <a:cs typeface="Segoe UI"/>
              </a:rPr>
              <a:t> Forum</a:t>
            </a:r>
          </a:p>
          <a:p>
            <a:pPr algn="ctr"/>
            <a:r>
              <a:rPr lang="da-DK" sz="1200">
                <a:solidFill>
                  <a:schemeClr val="bg1"/>
                </a:solidFill>
                <a:latin typeface="Segoe UI"/>
                <a:cs typeface="Segoe UI"/>
              </a:rPr>
              <a:t>(Board of Management)</a:t>
            </a:r>
            <a:endParaRPr lang="da-DK" sz="1200" b="1">
              <a:solidFill>
                <a:schemeClr val="bg1"/>
              </a:solidFill>
              <a:latin typeface="Segoe UI"/>
              <a:cs typeface="Segoe UI"/>
            </a:endParaRPr>
          </a:p>
        </p:txBody>
      </p:sp>
      <p:sp>
        <p:nvSpPr>
          <p:cNvPr id="41" name="Tekstfelt 40">
            <a:extLst>
              <a:ext uri="{FF2B5EF4-FFF2-40B4-BE49-F238E27FC236}">
                <a16:creationId xmlns:a16="http://schemas.microsoft.com/office/drawing/2014/main" id="{EC9C0EAF-8F35-49D9-B475-7D450F54FB31}"/>
              </a:ext>
            </a:extLst>
          </p:cNvPr>
          <p:cNvSpPr txBox="1"/>
          <p:nvPr/>
        </p:nvSpPr>
        <p:spPr>
          <a:xfrm>
            <a:off x="8182738" y="2226640"/>
            <a:ext cx="1216696" cy="461665"/>
          </a:xfrm>
          <a:prstGeom prst="rect">
            <a:avLst/>
          </a:prstGeom>
          <a:solidFill>
            <a:srgbClr val="E8E8E8"/>
          </a:solidFill>
          <a:ln w="19050">
            <a:noFill/>
          </a:ln>
        </p:spPr>
        <p:txBody>
          <a:bodyPr wrap="square" lIns="91440" tIns="45720" rIns="91440" bIns="45720" rtlCol="0" anchor="t">
            <a:spAutoFit/>
          </a:bodyPr>
          <a:lstStyle/>
          <a:p>
            <a:pPr algn="ctr"/>
            <a:r>
              <a:rPr lang="da-DK" sz="1200" b="1">
                <a:latin typeface="Segoe UI"/>
                <a:cs typeface="Segoe UI"/>
              </a:rPr>
              <a:t>Board of Management</a:t>
            </a:r>
            <a:endParaRPr lang="da-DK" sz="1200">
              <a:latin typeface="Segoe UI"/>
              <a:cs typeface="Segoe UI"/>
            </a:endParaRPr>
          </a:p>
        </p:txBody>
      </p:sp>
      <p:sp>
        <p:nvSpPr>
          <p:cNvPr id="42" name="Tekstfelt 41">
            <a:extLst>
              <a:ext uri="{FF2B5EF4-FFF2-40B4-BE49-F238E27FC236}">
                <a16:creationId xmlns:a16="http://schemas.microsoft.com/office/drawing/2014/main" id="{8A56AFC1-1F3E-43C8-A33E-11D1656461CC}"/>
              </a:ext>
            </a:extLst>
          </p:cNvPr>
          <p:cNvSpPr txBox="1"/>
          <p:nvPr/>
        </p:nvSpPr>
        <p:spPr>
          <a:xfrm>
            <a:off x="8999017" y="4164872"/>
            <a:ext cx="1202972" cy="461665"/>
          </a:xfrm>
          <a:prstGeom prst="rect">
            <a:avLst/>
          </a:prstGeom>
          <a:solidFill>
            <a:srgbClr val="004E51"/>
          </a:solidFill>
          <a:ln w="19050">
            <a:noFill/>
          </a:ln>
        </p:spPr>
        <p:txBody>
          <a:bodyPr wrap="square" lIns="91440" tIns="45720" rIns="91440" bIns="45720" rtlCol="0" anchor="t">
            <a:spAutoFit/>
          </a:bodyPr>
          <a:lstStyle/>
          <a:p>
            <a:pPr algn="ctr"/>
            <a:r>
              <a:rPr lang="da-DK" sz="1200" err="1">
                <a:solidFill>
                  <a:schemeClr val="bg1"/>
                </a:solidFill>
                <a:latin typeface="Segoe UI"/>
                <a:cs typeface="Segoe UI"/>
              </a:rPr>
              <a:t>Internal</a:t>
            </a:r>
            <a:r>
              <a:rPr lang="da-DK" sz="1200">
                <a:solidFill>
                  <a:schemeClr val="bg1"/>
                </a:solidFill>
                <a:latin typeface="Segoe UI"/>
                <a:cs typeface="Segoe UI"/>
              </a:rPr>
              <a:t> </a:t>
            </a:r>
            <a:r>
              <a:rPr lang="da-DK" sz="1200" err="1">
                <a:solidFill>
                  <a:schemeClr val="bg1"/>
                </a:solidFill>
                <a:latin typeface="Segoe UI"/>
                <a:cs typeface="Segoe UI"/>
              </a:rPr>
              <a:t>value</a:t>
            </a:r>
            <a:r>
              <a:rPr lang="da-DK" sz="1200">
                <a:solidFill>
                  <a:schemeClr val="bg1"/>
                </a:solidFill>
                <a:latin typeface="Segoe UI"/>
                <a:cs typeface="Segoe UI"/>
              </a:rPr>
              <a:t> stream board</a:t>
            </a:r>
          </a:p>
        </p:txBody>
      </p:sp>
      <p:sp>
        <p:nvSpPr>
          <p:cNvPr id="43" name="Tekstfelt 42">
            <a:extLst>
              <a:ext uri="{FF2B5EF4-FFF2-40B4-BE49-F238E27FC236}">
                <a16:creationId xmlns:a16="http://schemas.microsoft.com/office/drawing/2014/main" id="{8004B26B-B744-47EA-A02B-77D9EBBB2FAB}"/>
              </a:ext>
            </a:extLst>
          </p:cNvPr>
          <p:cNvSpPr txBox="1"/>
          <p:nvPr/>
        </p:nvSpPr>
        <p:spPr>
          <a:xfrm>
            <a:off x="10369925" y="4155938"/>
            <a:ext cx="1257108" cy="461665"/>
          </a:xfrm>
          <a:prstGeom prst="rect">
            <a:avLst/>
          </a:prstGeom>
          <a:solidFill>
            <a:srgbClr val="004E51"/>
          </a:solidFill>
          <a:ln w="19050">
            <a:noFill/>
          </a:ln>
        </p:spPr>
        <p:txBody>
          <a:bodyPr wrap="square" lIns="91440" tIns="45720" rIns="91440" bIns="45720" rtlCol="0" anchor="t">
            <a:spAutoFit/>
          </a:bodyPr>
          <a:lstStyle/>
          <a:p>
            <a:pPr algn="ctr"/>
            <a:r>
              <a:rPr lang="da-DK" sz="1200" err="1">
                <a:solidFill>
                  <a:schemeClr val="bg1"/>
                </a:solidFill>
                <a:latin typeface="Segoe UI"/>
                <a:cs typeface="Segoe UI"/>
              </a:rPr>
              <a:t>Punctuality</a:t>
            </a:r>
            <a:r>
              <a:rPr lang="da-DK" sz="1200">
                <a:solidFill>
                  <a:schemeClr val="bg1"/>
                </a:solidFill>
                <a:latin typeface="Segoe UI"/>
                <a:cs typeface="Segoe UI"/>
              </a:rPr>
              <a:t> forum with DSB</a:t>
            </a:r>
          </a:p>
        </p:txBody>
      </p:sp>
      <p:cxnSp>
        <p:nvCxnSpPr>
          <p:cNvPr id="51" name="Lige forbindelse 50">
            <a:extLst>
              <a:ext uri="{FF2B5EF4-FFF2-40B4-BE49-F238E27FC236}">
                <a16:creationId xmlns:a16="http://schemas.microsoft.com/office/drawing/2014/main" id="{1BDC9FD8-686C-431E-81E3-7535D497BE04}"/>
              </a:ext>
            </a:extLst>
          </p:cNvPr>
          <p:cNvCxnSpPr>
            <a:cxnSpLocks/>
          </p:cNvCxnSpPr>
          <p:nvPr/>
        </p:nvCxnSpPr>
        <p:spPr>
          <a:xfrm>
            <a:off x="7248088" y="2960870"/>
            <a:ext cx="303525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Lige forbindelse 60">
            <a:extLst>
              <a:ext uri="{FF2B5EF4-FFF2-40B4-BE49-F238E27FC236}">
                <a16:creationId xmlns:a16="http://schemas.microsoft.com/office/drawing/2014/main" id="{05717693-BD53-4232-B7AC-F7065E809228}"/>
              </a:ext>
            </a:extLst>
          </p:cNvPr>
          <p:cNvCxnSpPr>
            <a:cxnSpLocks/>
          </p:cNvCxnSpPr>
          <p:nvPr/>
        </p:nvCxnSpPr>
        <p:spPr>
          <a:xfrm flipV="1">
            <a:off x="8781109" y="2619053"/>
            <a:ext cx="0" cy="342296"/>
          </a:xfrm>
          <a:prstGeom prst="line">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Box 10">
            <a:extLst>
              <a:ext uri="{FF2B5EF4-FFF2-40B4-BE49-F238E27FC236}">
                <a16:creationId xmlns:a16="http://schemas.microsoft.com/office/drawing/2014/main" id="{FF9F8892-B4F8-4ED9-A6E2-B780622A81DD}"/>
              </a:ext>
            </a:extLst>
          </p:cNvPr>
          <p:cNvSpPr txBox="1"/>
          <p:nvPr/>
        </p:nvSpPr>
        <p:spPr>
          <a:xfrm>
            <a:off x="1272699" y="1737840"/>
            <a:ext cx="3541080" cy="360883"/>
          </a:xfrm>
          <a:prstGeom prst="rect">
            <a:avLst/>
          </a:prstGeom>
          <a:noFill/>
        </p:spPr>
        <p:txBody>
          <a:bodyPr wrap="square" rtlCol="0">
            <a:noAutofit/>
          </a:bodyPr>
          <a:lstStyle/>
          <a:p>
            <a:pPr algn="ctr"/>
            <a:r>
              <a:rPr lang="da-DK" sz="2000" b="1">
                <a:solidFill>
                  <a:schemeClr val="bg2">
                    <a:lumMod val="25000"/>
                  </a:schemeClr>
                </a:solidFill>
                <a:latin typeface="Segoe UI" panose="020B0502040204020203" pitchFamily="34" charset="0"/>
              </a:rPr>
              <a:t>Organization</a:t>
            </a:r>
          </a:p>
        </p:txBody>
      </p:sp>
      <p:sp>
        <p:nvSpPr>
          <p:cNvPr id="66" name="TextBox 10">
            <a:extLst>
              <a:ext uri="{FF2B5EF4-FFF2-40B4-BE49-F238E27FC236}">
                <a16:creationId xmlns:a16="http://schemas.microsoft.com/office/drawing/2014/main" id="{AA4F3E0C-771E-4450-A408-B635F9A1ACD5}"/>
              </a:ext>
            </a:extLst>
          </p:cNvPr>
          <p:cNvSpPr txBox="1"/>
          <p:nvPr/>
        </p:nvSpPr>
        <p:spPr>
          <a:xfrm>
            <a:off x="7559040" y="1688229"/>
            <a:ext cx="2447109" cy="360883"/>
          </a:xfrm>
          <a:prstGeom prst="rect">
            <a:avLst/>
          </a:prstGeom>
          <a:noFill/>
        </p:spPr>
        <p:txBody>
          <a:bodyPr wrap="square" rtlCol="0">
            <a:noAutofit/>
          </a:bodyPr>
          <a:lstStyle/>
          <a:p>
            <a:pPr algn="ctr"/>
            <a:r>
              <a:rPr lang="da-DK" sz="2000" b="1">
                <a:solidFill>
                  <a:schemeClr val="bg2">
                    <a:lumMod val="25000"/>
                  </a:schemeClr>
                </a:solidFill>
                <a:latin typeface="Segoe UI" panose="020B0502040204020203" pitchFamily="34" charset="0"/>
              </a:rPr>
              <a:t>Management fora</a:t>
            </a:r>
          </a:p>
        </p:txBody>
      </p:sp>
      <p:cxnSp>
        <p:nvCxnSpPr>
          <p:cNvPr id="46" name="Lige forbindelse 45">
            <a:extLst>
              <a:ext uri="{FF2B5EF4-FFF2-40B4-BE49-F238E27FC236}">
                <a16:creationId xmlns:a16="http://schemas.microsoft.com/office/drawing/2014/main" id="{B6785973-0518-4300-8362-591F90012E01}"/>
              </a:ext>
            </a:extLst>
          </p:cNvPr>
          <p:cNvCxnSpPr>
            <a:cxnSpLocks/>
            <a:stCxn id="36" idx="0"/>
            <a:endCxn id="37" idx="2"/>
          </p:cNvCxnSpPr>
          <p:nvPr/>
        </p:nvCxnSpPr>
        <p:spPr>
          <a:xfrm flipH="1" flipV="1">
            <a:off x="7249958" y="4063156"/>
            <a:ext cx="6812" cy="102197"/>
          </a:xfrm>
          <a:prstGeom prst="line">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Lige forbindelse 46">
            <a:extLst>
              <a:ext uri="{FF2B5EF4-FFF2-40B4-BE49-F238E27FC236}">
                <a16:creationId xmlns:a16="http://schemas.microsoft.com/office/drawing/2014/main" id="{E173A527-A5BD-43FD-B621-FCE76DD6E71F}"/>
              </a:ext>
            </a:extLst>
          </p:cNvPr>
          <p:cNvCxnSpPr>
            <a:cxnSpLocks/>
            <a:stCxn id="42" idx="0"/>
          </p:cNvCxnSpPr>
          <p:nvPr/>
        </p:nvCxnSpPr>
        <p:spPr>
          <a:xfrm flipV="1">
            <a:off x="9600503" y="3878490"/>
            <a:ext cx="0" cy="286382"/>
          </a:xfrm>
          <a:prstGeom prst="line">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Lige forbindelse 53">
            <a:extLst>
              <a:ext uri="{FF2B5EF4-FFF2-40B4-BE49-F238E27FC236}">
                <a16:creationId xmlns:a16="http://schemas.microsoft.com/office/drawing/2014/main" id="{FB727492-C946-43BC-AF8A-06049EFCE38C}"/>
              </a:ext>
            </a:extLst>
          </p:cNvPr>
          <p:cNvCxnSpPr>
            <a:cxnSpLocks/>
          </p:cNvCxnSpPr>
          <p:nvPr/>
        </p:nvCxnSpPr>
        <p:spPr>
          <a:xfrm flipV="1">
            <a:off x="10971410" y="3878490"/>
            <a:ext cx="0" cy="277450"/>
          </a:xfrm>
          <a:prstGeom prst="line">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Lige forbindelse 54">
            <a:extLst>
              <a:ext uri="{FF2B5EF4-FFF2-40B4-BE49-F238E27FC236}">
                <a16:creationId xmlns:a16="http://schemas.microsoft.com/office/drawing/2014/main" id="{A26A008B-6CAB-4FFD-9035-7A17D490F424}"/>
              </a:ext>
            </a:extLst>
          </p:cNvPr>
          <p:cNvCxnSpPr>
            <a:cxnSpLocks/>
            <a:endCxn id="37" idx="0"/>
          </p:cNvCxnSpPr>
          <p:nvPr/>
        </p:nvCxnSpPr>
        <p:spPr>
          <a:xfrm>
            <a:off x="7249958" y="2957585"/>
            <a:ext cx="0" cy="45924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Lige forbindelse 55">
            <a:extLst>
              <a:ext uri="{FF2B5EF4-FFF2-40B4-BE49-F238E27FC236}">
                <a16:creationId xmlns:a16="http://schemas.microsoft.com/office/drawing/2014/main" id="{BDB9ED97-D127-4CF4-BCEE-61695A10FBFB}"/>
              </a:ext>
            </a:extLst>
          </p:cNvPr>
          <p:cNvCxnSpPr>
            <a:cxnSpLocks/>
          </p:cNvCxnSpPr>
          <p:nvPr/>
        </p:nvCxnSpPr>
        <p:spPr>
          <a:xfrm>
            <a:off x="10286606" y="2955553"/>
            <a:ext cx="0" cy="45547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Tekstfelt 37">
            <a:extLst>
              <a:ext uri="{FF2B5EF4-FFF2-40B4-BE49-F238E27FC236}">
                <a16:creationId xmlns:a16="http://schemas.microsoft.com/office/drawing/2014/main" id="{2C41554B-F103-4BB5-8832-1CABB3ACA41F}"/>
              </a:ext>
            </a:extLst>
          </p:cNvPr>
          <p:cNvSpPr txBox="1"/>
          <p:nvPr/>
        </p:nvSpPr>
        <p:spPr>
          <a:xfrm>
            <a:off x="8141086" y="5352203"/>
            <a:ext cx="1249254" cy="276999"/>
          </a:xfrm>
          <a:prstGeom prst="rect">
            <a:avLst/>
          </a:prstGeom>
          <a:solidFill>
            <a:srgbClr val="E8E8E8"/>
          </a:solidFill>
          <a:ln w="19050">
            <a:noFill/>
          </a:ln>
        </p:spPr>
        <p:txBody>
          <a:bodyPr wrap="square" lIns="91440" tIns="45720" rIns="91440" bIns="45720" rtlCol="0" anchor="t">
            <a:spAutoFit/>
          </a:bodyPr>
          <a:lstStyle/>
          <a:p>
            <a:pPr algn="ctr"/>
            <a:r>
              <a:rPr lang="da-DK" sz="1200" b="1" err="1">
                <a:latin typeface="Segoe UI"/>
                <a:cs typeface="Segoe UI"/>
              </a:rPr>
              <a:t>Accountability</a:t>
            </a:r>
            <a:endParaRPr lang="da-DK" sz="1200">
              <a:latin typeface="Segoe UI"/>
              <a:cs typeface="Segoe UI"/>
            </a:endParaRPr>
          </a:p>
        </p:txBody>
      </p:sp>
      <p:sp>
        <p:nvSpPr>
          <p:cNvPr id="39" name="Tekstfelt 38">
            <a:extLst>
              <a:ext uri="{FF2B5EF4-FFF2-40B4-BE49-F238E27FC236}">
                <a16:creationId xmlns:a16="http://schemas.microsoft.com/office/drawing/2014/main" id="{282B3D8A-162D-4AE3-83CB-08763F8DD02A}"/>
              </a:ext>
            </a:extLst>
          </p:cNvPr>
          <p:cNvSpPr txBox="1"/>
          <p:nvPr/>
        </p:nvSpPr>
        <p:spPr>
          <a:xfrm>
            <a:off x="9654464" y="5340032"/>
            <a:ext cx="1249254" cy="276999"/>
          </a:xfrm>
          <a:prstGeom prst="rect">
            <a:avLst/>
          </a:prstGeom>
          <a:solidFill>
            <a:srgbClr val="E8E8E8"/>
          </a:solidFill>
          <a:ln w="19050">
            <a:noFill/>
          </a:ln>
        </p:spPr>
        <p:txBody>
          <a:bodyPr wrap="square" lIns="91440" tIns="45720" rIns="91440" bIns="45720" rtlCol="0" anchor="t">
            <a:spAutoFit/>
          </a:bodyPr>
          <a:lstStyle/>
          <a:p>
            <a:pPr algn="ctr"/>
            <a:r>
              <a:rPr lang="da-DK" sz="1200" b="1" err="1">
                <a:latin typeface="Segoe UI"/>
                <a:cs typeface="Segoe UI"/>
              </a:rPr>
              <a:t>Punctuality</a:t>
            </a:r>
            <a:endParaRPr lang="da-DK" sz="1200">
              <a:latin typeface="Segoe UI"/>
              <a:cs typeface="Segoe UI"/>
            </a:endParaRPr>
          </a:p>
        </p:txBody>
      </p:sp>
      <p:sp>
        <p:nvSpPr>
          <p:cNvPr id="44" name="Tekstfelt 43">
            <a:extLst>
              <a:ext uri="{FF2B5EF4-FFF2-40B4-BE49-F238E27FC236}">
                <a16:creationId xmlns:a16="http://schemas.microsoft.com/office/drawing/2014/main" id="{772D252E-6461-4368-9AE9-583B76F2F5A8}"/>
              </a:ext>
            </a:extLst>
          </p:cNvPr>
          <p:cNvSpPr txBox="1"/>
          <p:nvPr/>
        </p:nvSpPr>
        <p:spPr>
          <a:xfrm>
            <a:off x="6640879" y="5360277"/>
            <a:ext cx="1249254" cy="276999"/>
          </a:xfrm>
          <a:prstGeom prst="rect">
            <a:avLst/>
          </a:prstGeom>
          <a:solidFill>
            <a:srgbClr val="E8E8E8"/>
          </a:solidFill>
          <a:ln w="19050">
            <a:noFill/>
          </a:ln>
        </p:spPr>
        <p:txBody>
          <a:bodyPr wrap="square" lIns="91440" tIns="45720" rIns="91440" bIns="45720" rtlCol="0" anchor="t">
            <a:spAutoFit/>
          </a:bodyPr>
          <a:lstStyle/>
          <a:p>
            <a:pPr algn="ctr"/>
            <a:r>
              <a:rPr lang="da-DK" sz="1200" b="1">
                <a:latin typeface="Segoe UI"/>
                <a:cs typeface="Segoe UI"/>
              </a:rPr>
              <a:t>Projects</a:t>
            </a:r>
          </a:p>
        </p:txBody>
      </p:sp>
      <p:cxnSp>
        <p:nvCxnSpPr>
          <p:cNvPr id="45" name="Lige forbindelse 44">
            <a:extLst>
              <a:ext uri="{FF2B5EF4-FFF2-40B4-BE49-F238E27FC236}">
                <a16:creationId xmlns:a16="http://schemas.microsoft.com/office/drawing/2014/main" id="{F19E9847-135F-4EB7-A9FD-AE5862E568B8}"/>
              </a:ext>
            </a:extLst>
          </p:cNvPr>
          <p:cNvCxnSpPr>
            <a:cxnSpLocks/>
            <a:stCxn id="39" idx="0"/>
            <a:endCxn id="40" idx="2"/>
          </p:cNvCxnSpPr>
          <p:nvPr/>
        </p:nvCxnSpPr>
        <p:spPr>
          <a:xfrm flipV="1">
            <a:off x="10279091" y="3872694"/>
            <a:ext cx="4248" cy="1467338"/>
          </a:xfrm>
          <a:prstGeom prst="line">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Lige forbindelse 47">
            <a:extLst>
              <a:ext uri="{FF2B5EF4-FFF2-40B4-BE49-F238E27FC236}">
                <a16:creationId xmlns:a16="http://schemas.microsoft.com/office/drawing/2014/main" id="{CA4C6835-912B-43DF-BB3D-DDCD45A5E25F}"/>
              </a:ext>
            </a:extLst>
          </p:cNvPr>
          <p:cNvCxnSpPr>
            <a:cxnSpLocks/>
            <a:stCxn id="38" idx="0"/>
          </p:cNvCxnSpPr>
          <p:nvPr/>
        </p:nvCxnSpPr>
        <p:spPr>
          <a:xfrm flipV="1">
            <a:off x="8765713" y="2961349"/>
            <a:ext cx="14109" cy="2390854"/>
          </a:xfrm>
          <a:prstGeom prst="line">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Lige forbindelse 48">
            <a:extLst>
              <a:ext uri="{FF2B5EF4-FFF2-40B4-BE49-F238E27FC236}">
                <a16:creationId xmlns:a16="http://schemas.microsoft.com/office/drawing/2014/main" id="{FCFCD052-D7BA-4ABF-913D-E1EA9B0E8DDC}"/>
              </a:ext>
            </a:extLst>
          </p:cNvPr>
          <p:cNvCxnSpPr>
            <a:cxnSpLocks/>
            <a:stCxn id="44" idx="0"/>
            <a:endCxn id="36" idx="2"/>
          </p:cNvCxnSpPr>
          <p:nvPr/>
        </p:nvCxnSpPr>
        <p:spPr>
          <a:xfrm flipH="1" flipV="1">
            <a:off x="7256770" y="4442352"/>
            <a:ext cx="8736" cy="917925"/>
          </a:xfrm>
          <a:prstGeom prst="line">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ktangel 15">
            <a:extLst>
              <a:ext uri="{FF2B5EF4-FFF2-40B4-BE49-F238E27FC236}">
                <a16:creationId xmlns:a16="http://schemas.microsoft.com/office/drawing/2014/main" id="{55C434C6-979D-4672-BC9A-7CBCD02D2BEB}"/>
              </a:ext>
            </a:extLst>
          </p:cNvPr>
          <p:cNvSpPr/>
          <p:nvPr/>
        </p:nvSpPr>
        <p:spPr>
          <a:xfrm>
            <a:off x="6418217" y="4984547"/>
            <a:ext cx="4763495" cy="1259097"/>
          </a:xfrm>
          <a:prstGeom prst="rect">
            <a:avLst/>
          </a:prstGeom>
          <a:noFill/>
          <a:ln>
            <a:solidFill>
              <a:srgbClr val="B7B7B7"/>
            </a:solidFill>
            <a:prstDash val="dash"/>
            <a:extLst>
              <a:ext uri="{C807C97D-BFC1-408E-A445-0C87EB9F89A2}">
                <ask:lineSketchStyleProps xmlns:ask="http://schemas.microsoft.com/office/drawing/2018/sketchyshapes" sd="1219033472">
                  <a:custGeom>
                    <a:avLst/>
                    <a:gdLst>
                      <a:gd name="connsiteX0" fmla="*/ 0 w 4763495"/>
                      <a:gd name="connsiteY0" fmla="*/ 0 h 1259097"/>
                      <a:gd name="connsiteX1" fmla="*/ 547802 w 4763495"/>
                      <a:gd name="connsiteY1" fmla="*/ 0 h 1259097"/>
                      <a:gd name="connsiteX2" fmla="*/ 1000334 w 4763495"/>
                      <a:gd name="connsiteY2" fmla="*/ 0 h 1259097"/>
                      <a:gd name="connsiteX3" fmla="*/ 1691041 w 4763495"/>
                      <a:gd name="connsiteY3" fmla="*/ 0 h 1259097"/>
                      <a:gd name="connsiteX4" fmla="*/ 2238843 w 4763495"/>
                      <a:gd name="connsiteY4" fmla="*/ 0 h 1259097"/>
                      <a:gd name="connsiteX5" fmla="*/ 2786645 w 4763495"/>
                      <a:gd name="connsiteY5" fmla="*/ 0 h 1259097"/>
                      <a:gd name="connsiteX6" fmla="*/ 3477351 w 4763495"/>
                      <a:gd name="connsiteY6" fmla="*/ 0 h 1259097"/>
                      <a:gd name="connsiteX7" fmla="*/ 3977518 w 4763495"/>
                      <a:gd name="connsiteY7" fmla="*/ 0 h 1259097"/>
                      <a:gd name="connsiteX8" fmla="*/ 4763495 w 4763495"/>
                      <a:gd name="connsiteY8" fmla="*/ 0 h 1259097"/>
                      <a:gd name="connsiteX9" fmla="*/ 4763495 w 4763495"/>
                      <a:gd name="connsiteY9" fmla="*/ 444881 h 1259097"/>
                      <a:gd name="connsiteX10" fmla="*/ 4763495 w 4763495"/>
                      <a:gd name="connsiteY10" fmla="*/ 839398 h 1259097"/>
                      <a:gd name="connsiteX11" fmla="*/ 4763495 w 4763495"/>
                      <a:gd name="connsiteY11" fmla="*/ 1259097 h 1259097"/>
                      <a:gd name="connsiteX12" fmla="*/ 4120423 w 4763495"/>
                      <a:gd name="connsiteY12" fmla="*/ 1259097 h 1259097"/>
                      <a:gd name="connsiteX13" fmla="*/ 3429716 w 4763495"/>
                      <a:gd name="connsiteY13" fmla="*/ 1259097 h 1259097"/>
                      <a:gd name="connsiteX14" fmla="*/ 2739010 w 4763495"/>
                      <a:gd name="connsiteY14" fmla="*/ 1259097 h 1259097"/>
                      <a:gd name="connsiteX15" fmla="*/ 2238843 w 4763495"/>
                      <a:gd name="connsiteY15" fmla="*/ 1259097 h 1259097"/>
                      <a:gd name="connsiteX16" fmla="*/ 1643406 w 4763495"/>
                      <a:gd name="connsiteY16" fmla="*/ 1259097 h 1259097"/>
                      <a:gd name="connsiteX17" fmla="*/ 952699 w 4763495"/>
                      <a:gd name="connsiteY17" fmla="*/ 1259097 h 1259097"/>
                      <a:gd name="connsiteX18" fmla="*/ 0 w 4763495"/>
                      <a:gd name="connsiteY18" fmla="*/ 1259097 h 1259097"/>
                      <a:gd name="connsiteX19" fmla="*/ 0 w 4763495"/>
                      <a:gd name="connsiteY19" fmla="*/ 877171 h 1259097"/>
                      <a:gd name="connsiteX20" fmla="*/ 0 w 4763495"/>
                      <a:gd name="connsiteY20" fmla="*/ 482654 h 1259097"/>
                      <a:gd name="connsiteX21" fmla="*/ 0 w 4763495"/>
                      <a:gd name="connsiteY21" fmla="*/ 0 h 125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763495" h="1259097" extrusionOk="0">
                        <a:moveTo>
                          <a:pt x="0" y="0"/>
                        </a:moveTo>
                        <a:cubicBezTo>
                          <a:pt x="176778" y="-64741"/>
                          <a:pt x="348178" y="19986"/>
                          <a:pt x="547802" y="0"/>
                        </a:cubicBezTo>
                        <a:cubicBezTo>
                          <a:pt x="747426" y="-19986"/>
                          <a:pt x="809945" y="49355"/>
                          <a:pt x="1000334" y="0"/>
                        </a:cubicBezTo>
                        <a:cubicBezTo>
                          <a:pt x="1190723" y="-49355"/>
                          <a:pt x="1377918" y="80259"/>
                          <a:pt x="1691041" y="0"/>
                        </a:cubicBezTo>
                        <a:cubicBezTo>
                          <a:pt x="2004164" y="-80259"/>
                          <a:pt x="2124067" y="40542"/>
                          <a:pt x="2238843" y="0"/>
                        </a:cubicBezTo>
                        <a:cubicBezTo>
                          <a:pt x="2353619" y="-40542"/>
                          <a:pt x="2671562" y="60477"/>
                          <a:pt x="2786645" y="0"/>
                        </a:cubicBezTo>
                        <a:cubicBezTo>
                          <a:pt x="2901728" y="-60477"/>
                          <a:pt x="3333180" y="66881"/>
                          <a:pt x="3477351" y="0"/>
                        </a:cubicBezTo>
                        <a:cubicBezTo>
                          <a:pt x="3621522" y="-66881"/>
                          <a:pt x="3778595" y="45674"/>
                          <a:pt x="3977518" y="0"/>
                        </a:cubicBezTo>
                        <a:cubicBezTo>
                          <a:pt x="4176441" y="-45674"/>
                          <a:pt x="4500993" y="22921"/>
                          <a:pt x="4763495" y="0"/>
                        </a:cubicBezTo>
                        <a:cubicBezTo>
                          <a:pt x="4813242" y="200524"/>
                          <a:pt x="4714906" y="322969"/>
                          <a:pt x="4763495" y="444881"/>
                        </a:cubicBezTo>
                        <a:cubicBezTo>
                          <a:pt x="4812084" y="566793"/>
                          <a:pt x="4748704" y="643997"/>
                          <a:pt x="4763495" y="839398"/>
                        </a:cubicBezTo>
                        <a:cubicBezTo>
                          <a:pt x="4778286" y="1034799"/>
                          <a:pt x="4733715" y="1139725"/>
                          <a:pt x="4763495" y="1259097"/>
                        </a:cubicBezTo>
                        <a:cubicBezTo>
                          <a:pt x="4598325" y="1299559"/>
                          <a:pt x="4363292" y="1246985"/>
                          <a:pt x="4120423" y="1259097"/>
                        </a:cubicBezTo>
                        <a:cubicBezTo>
                          <a:pt x="3877554" y="1271209"/>
                          <a:pt x="3723442" y="1218481"/>
                          <a:pt x="3429716" y="1259097"/>
                        </a:cubicBezTo>
                        <a:cubicBezTo>
                          <a:pt x="3135990" y="1299713"/>
                          <a:pt x="2974989" y="1253592"/>
                          <a:pt x="2739010" y="1259097"/>
                        </a:cubicBezTo>
                        <a:cubicBezTo>
                          <a:pt x="2503031" y="1264602"/>
                          <a:pt x="2418696" y="1229012"/>
                          <a:pt x="2238843" y="1259097"/>
                        </a:cubicBezTo>
                        <a:cubicBezTo>
                          <a:pt x="2058990" y="1289182"/>
                          <a:pt x="1770718" y="1219703"/>
                          <a:pt x="1643406" y="1259097"/>
                        </a:cubicBezTo>
                        <a:cubicBezTo>
                          <a:pt x="1516094" y="1298491"/>
                          <a:pt x="1123120" y="1241219"/>
                          <a:pt x="952699" y="1259097"/>
                        </a:cubicBezTo>
                        <a:cubicBezTo>
                          <a:pt x="782278" y="1276975"/>
                          <a:pt x="214664" y="1222257"/>
                          <a:pt x="0" y="1259097"/>
                        </a:cubicBezTo>
                        <a:cubicBezTo>
                          <a:pt x="-16711" y="1131586"/>
                          <a:pt x="29208" y="996991"/>
                          <a:pt x="0" y="877171"/>
                        </a:cubicBezTo>
                        <a:cubicBezTo>
                          <a:pt x="-29208" y="757351"/>
                          <a:pt x="34636" y="672256"/>
                          <a:pt x="0" y="482654"/>
                        </a:cubicBezTo>
                        <a:cubicBezTo>
                          <a:pt x="-34636" y="293052"/>
                          <a:pt x="24414" y="162394"/>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2" name="Tekstfelt 51">
            <a:extLst>
              <a:ext uri="{FF2B5EF4-FFF2-40B4-BE49-F238E27FC236}">
                <a16:creationId xmlns:a16="http://schemas.microsoft.com/office/drawing/2014/main" id="{4FBE3B82-AF52-42AB-A363-D345921AF18B}"/>
              </a:ext>
            </a:extLst>
          </p:cNvPr>
          <p:cNvSpPr txBox="1"/>
          <p:nvPr/>
        </p:nvSpPr>
        <p:spPr>
          <a:xfrm>
            <a:off x="7571130" y="5841780"/>
            <a:ext cx="2419958" cy="276999"/>
          </a:xfrm>
          <a:prstGeom prst="rect">
            <a:avLst/>
          </a:prstGeom>
          <a:noFill/>
          <a:ln w="19050">
            <a:noFill/>
          </a:ln>
        </p:spPr>
        <p:txBody>
          <a:bodyPr wrap="square" lIns="91440" tIns="45720" rIns="91440" bIns="45720" rtlCol="0" anchor="t">
            <a:spAutoFit/>
          </a:bodyPr>
          <a:lstStyle/>
          <a:p>
            <a:pPr algn="ctr"/>
            <a:r>
              <a:rPr lang="da-DK" sz="1200" b="1">
                <a:latin typeface="Segoe UI"/>
                <a:cs typeface="Segoe UI"/>
              </a:rPr>
              <a:t>Strategic </a:t>
            </a:r>
            <a:r>
              <a:rPr lang="da-DK" sz="1200" b="1" err="1">
                <a:latin typeface="Segoe UI"/>
                <a:cs typeface="Segoe UI"/>
              </a:rPr>
              <a:t>initiatives</a:t>
            </a:r>
            <a:endParaRPr lang="da-DK" sz="1200">
              <a:latin typeface="Segoe UI"/>
              <a:cs typeface="Segoe UI"/>
            </a:endParaRPr>
          </a:p>
        </p:txBody>
      </p:sp>
      <p:sp>
        <p:nvSpPr>
          <p:cNvPr id="3" name="TextBox 7">
            <a:extLst>
              <a:ext uri="{FF2B5EF4-FFF2-40B4-BE49-F238E27FC236}">
                <a16:creationId xmlns:a16="http://schemas.microsoft.com/office/drawing/2014/main" id="{F23489C9-8D4A-0825-3E70-7659E034F782}"/>
              </a:ext>
            </a:extLst>
          </p:cNvPr>
          <p:cNvSpPr txBox="1"/>
          <p:nvPr/>
        </p:nvSpPr>
        <p:spPr>
          <a:xfrm>
            <a:off x="433448" y="249207"/>
            <a:ext cx="3006437" cy="230832"/>
          </a:xfrm>
          <a:prstGeom prst="rect">
            <a:avLst/>
          </a:prstGeom>
          <a:noFill/>
        </p:spPr>
        <p:txBody>
          <a:bodyPr wrap="square" rtlCol="0">
            <a:spAutoFit/>
          </a:bodyPr>
          <a:lstStyle/>
          <a:p>
            <a:r>
              <a:rPr lang="da-DK" sz="900" b="1">
                <a:solidFill>
                  <a:schemeClr val="tx1">
                    <a:lumMod val="50000"/>
                    <a:lumOff val="50000"/>
                  </a:schemeClr>
                </a:solidFill>
                <a:latin typeface="Corbel" panose="020B0503020204020204" pitchFamily="34" charset="0"/>
              </a:rPr>
              <a:t>STRATEGY </a:t>
            </a:r>
            <a:r>
              <a:rPr lang="da-DK" sz="900">
                <a:solidFill>
                  <a:schemeClr val="tx1">
                    <a:lumMod val="50000"/>
                    <a:lumOff val="50000"/>
                  </a:schemeClr>
                </a:solidFill>
                <a:latin typeface="Corbel" panose="020B0503020204020204" pitchFamily="34" charset="0"/>
              </a:rPr>
              <a:t>An </a:t>
            </a:r>
            <a:r>
              <a:rPr lang="da-DK" sz="900" err="1">
                <a:solidFill>
                  <a:schemeClr val="tx1">
                    <a:lumMod val="50000"/>
                    <a:lumOff val="50000"/>
                  </a:schemeClr>
                </a:solidFill>
                <a:latin typeface="Corbel" panose="020B0503020204020204" pitchFamily="34" charset="0"/>
              </a:rPr>
              <a:t>attractive</a:t>
            </a:r>
            <a:r>
              <a:rPr lang="da-DK" sz="900">
                <a:solidFill>
                  <a:schemeClr val="tx1">
                    <a:lumMod val="50000"/>
                    <a:lumOff val="50000"/>
                  </a:schemeClr>
                </a:solidFill>
                <a:latin typeface="Corbel" panose="020B0503020204020204" pitchFamily="34" charset="0"/>
              </a:rPr>
              <a:t> and </a:t>
            </a:r>
            <a:r>
              <a:rPr lang="da-DK" sz="900" err="1">
                <a:solidFill>
                  <a:schemeClr val="tx1">
                    <a:lumMod val="50000"/>
                    <a:lumOff val="50000"/>
                  </a:schemeClr>
                </a:solidFill>
                <a:latin typeface="Corbel" panose="020B0503020204020204" pitchFamily="34" charset="0"/>
              </a:rPr>
              <a:t>sustainable</a:t>
            </a:r>
            <a:r>
              <a:rPr lang="da-DK" sz="900">
                <a:solidFill>
                  <a:schemeClr val="tx1">
                    <a:lumMod val="50000"/>
                    <a:lumOff val="50000"/>
                  </a:schemeClr>
                </a:solidFill>
                <a:latin typeface="Corbel" panose="020B0503020204020204" pitchFamily="34" charset="0"/>
              </a:rPr>
              <a:t> </a:t>
            </a:r>
            <a:r>
              <a:rPr lang="da-DK" sz="900" err="1">
                <a:solidFill>
                  <a:schemeClr val="tx1">
                    <a:lumMod val="50000"/>
                    <a:lumOff val="50000"/>
                  </a:schemeClr>
                </a:solidFill>
                <a:latin typeface="Corbel" panose="020B0503020204020204" pitchFamily="34" charset="0"/>
              </a:rPr>
              <a:t>railway</a:t>
            </a:r>
            <a:endParaRPr lang="en-DK" sz="900">
              <a:solidFill>
                <a:schemeClr val="tx1">
                  <a:lumMod val="50000"/>
                  <a:lumOff val="50000"/>
                </a:schemeClr>
              </a:solidFill>
              <a:latin typeface="Corbel" panose="020B0503020204020204" pitchFamily="34" charset="0"/>
            </a:endParaRPr>
          </a:p>
        </p:txBody>
      </p:sp>
    </p:spTree>
    <p:extLst>
      <p:ext uri="{BB962C8B-B14F-4D97-AF65-F5344CB8AC3E}">
        <p14:creationId xmlns:p14="http://schemas.microsoft.com/office/powerpoint/2010/main" val="1174418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AC0AB689-505C-1147-8081-00DC62144221}"/>
              </a:ext>
            </a:extLst>
          </p:cNvPr>
          <p:cNvSpPr txBox="1"/>
          <p:nvPr/>
        </p:nvSpPr>
        <p:spPr>
          <a:xfrm>
            <a:off x="826299" y="615442"/>
            <a:ext cx="10539401" cy="503560"/>
          </a:xfrm>
          <a:prstGeom prst="rect">
            <a:avLst/>
          </a:prstGeom>
          <a:noFill/>
        </p:spPr>
        <p:txBody>
          <a:bodyPr wrap="square" rtlCol="0">
            <a:noAutofit/>
          </a:bodyPr>
          <a:lstStyle/>
          <a:p>
            <a:pPr lvl="0" algn="ctr">
              <a:defRPr/>
            </a:pPr>
            <a:r>
              <a:rPr lang="en-US" sz="2500" b="1">
                <a:solidFill>
                  <a:srgbClr val="00443F"/>
                </a:solidFill>
                <a:latin typeface="Noir No1" panose="020B0503040202070204" pitchFamily="34" charset="0"/>
              </a:rPr>
              <a:t>How we create the strategic changes together</a:t>
            </a:r>
          </a:p>
        </p:txBody>
      </p:sp>
      <p:grpSp>
        <p:nvGrpSpPr>
          <p:cNvPr id="8" name="Gruppe 7">
            <a:extLst>
              <a:ext uri="{FF2B5EF4-FFF2-40B4-BE49-F238E27FC236}">
                <a16:creationId xmlns:a16="http://schemas.microsoft.com/office/drawing/2014/main" id="{9BF09322-67A0-4B3D-9130-3ACCD661812F}"/>
              </a:ext>
            </a:extLst>
          </p:cNvPr>
          <p:cNvGrpSpPr/>
          <p:nvPr/>
        </p:nvGrpSpPr>
        <p:grpSpPr>
          <a:xfrm>
            <a:off x="1516988" y="1197982"/>
            <a:ext cx="9691580" cy="2769114"/>
            <a:chOff x="1516988" y="1197982"/>
            <a:chExt cx="9691580" cy="2769114"/>
          </a:xfrm>
        </p:grpSpPr>
        <p:grpSp>
          <p:nvGrpSpPr>
            <p:cNvPr id="7" name="Gruppe 6">
              <a:extLst>
                <a:ext uri="{FF2B5EF4-FFF2-40B4-BE49-F238E27FC236}">
                  <a16:creationId xmlns:a16="http://schemas.microsoft.com/office/drawing/2014/main" id="{7C99C148-A375-4B3E-8D4D-966F25370129}"/>
                </a:ext>
              </a:extLst>
            </p:cNvPr>
            <p:cNvGrpSpPr/>
            <p:nvPr/>
          </p:nvGrpSpPr>
          <p:grpSpPr>
            <a:xfrm>
              <a:off x="1516988" y="1197982"/>
              <a:ext cx="9691580" cy="2769114"/>
              <a:chOff x="1516988" y="1197982"/>
              <a:chExt cx="9691580" cy="2769114"/>
            </a:xfrm>
          </p:grpSpPr>
          <p:sp>
            <p:nvSpPr>
              <p:cNvPr id="15" name="Kombinationstegning: figur 14">
                <a:extLst>
                  <a:ext uri="{FF2B5EF4-FFF2-40B4-BE49-F238E27FC236}">
                    <a16:creationId xmlns:a16="http://schemas.microsoft.com/office/drawing/2014/main" id="{9CE82D09-8E4C-4BEC-82CB-17DCB80767C7}"/>
                  </a:ext>
                </a:extLst>
              </p:cNvPr>
              <p:cNvSpPr/>
              <p:nvPr/>
            </p:nvSpPr>
            <p:spPr>
              <a:xfrm>
                <a:off x="7058644" y="2768235"/>
                <a:ext cx="4149924" cy="1193303"/>
              </a:xfrm>
              <a:custGeom>
                <a:avLst/>
                <a:gdLst>
                  <a:gd name="connsiteX0" fmla="*/ 0 w 2309840"/>
                  <a:gd name="connsiteY0" fmla="*/ 0 h 1057686"/>
                  <a:gd name="connsiteX1" fmla="*/ 2309840 w 2309840"/>
                  <a:gd name="connsiteY1" fmla="*/ 0 h 1057686"/>
                  <a:gd name="connsiteX2" fmla="*/ 2309840 w 2309840"/>
                  <a:gd name="connsiteY2" fmla="*/ 1057686 h 1057686"/>
                  <a:gd name="connsiteX3" fmla="*/ 0 w 2309840"/>
                  <a:gd name="connsiteY3" fmla="*/ 1057686 h 1057686"/>
                  <a:gd name="connsiteX4" fmla="*/ 0 w 2309840"/>
                  <a:gd name="connsiteY4" fmla="*/ 0 h 10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09840" h="1057686">
                    <a:moveTo>
                      <a:pt x="0" y="0"/>
                    </a:moveTo>
                    <a:lnTo>
                      <a:pt x="2309840" y="0"/>
                    </a:lnTo>
                    <a:lnTo>
                      <a:pt x="2309840" y="1057686"/>
                    </a:lnTo>
                    <a:lnTo>
                      <a:pt x="0" y="1057686"/>
                    </a:lnTo>
                    <a:lnTo>
                      <a:pt x="0" y="0"/>
                    </a:lnTo>
                    <a:close/>
                  </a:path>
                </a:pathLst>
              </a:custGeom>
              <a:solidFill>
                <a:srgbClr val="00443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err="1">
                    <a:ln>
                      <a:noFill/>
                    </a:ln>
                    <a:solidFill>
                      <a:prstClr val="white"/>
                    </a:solidFill>
                    <a:effectLst/>
                    <a:uLnTx/>
                    <a:uFillTx/>
                    <a:latin typeface="Noir No1" panose="020B0503040202070204" pitchFamily="34" charset="0"/>
                    <a:ea typeface="+mn-ea"/>
                    <a:cs typeface="+mn-cs"/>
                  </a:rPr>
                  <a:t>Insourcing</a:t>
                </a:r>
                <a:r>
                  <a:rPr kumimoji="0" lang="da-DK" sz="1800" b="1" i="0" u="none" strike="noStrike" kern="1200" cap="none" spc="0" normalizeH="0" baseline="0" noProof="0">
                    <a:ln>
                      <a:noFill/>
                    </a:ln>
                    <a:solidFill>
                      <a:prstClr val="white"/>
                    </a:solidFill>
                    <a:effectLst/>
                    <a:uLnTx/>
                    <a:uFillTx/>
                    <a:latin typeface="Noir No1" panose="020B0503040202070204" pitchFamily="34" charset="0"/>
                    <a:ea typeface="+mn-ea"/>
                    <a:cs typeface="+mn-cs"/>
                  </a:rPr>
                  <a:t>/outsourcing </a:t>
                </a:r>
              </a:p>
              <a:p>
                <a:pPr lvl="0" algn="ctr">
                  <a:defRPr/>
                </a:pPr>
                <a:r>
                  <a:rPr lang="en-US" sz="1400">
                    <a:solidFill>
                      <a:prstClr val="white"/>
                    </a:solidFill>
                    <a:latin typeface="Noir No1" panose="020B0503040202070204" pitchFamily="34" charset="0"/>
                  </a:rPr>
                  <a:t>- Supporting the implementation of insourcing in the Construction area and outsourcing in the maintenance area to ensure proper planning and management competences</a:t>
                </a:r>
              </a:p>
            </p:txBody>
          </p:sp>
          <p:sp>
            <p:nvSpPr>
              <p:cNvPr id="17" name="Kombinationstegning: figur 16">
                <a:extLst>
                  <a:ext uri="{FF2B5EF4-FFF2-40B4-BE49-F238E27FC236}">
                    <a16:creationId xmlns:a16="http://schemas.microsoft.com/office/drawing/2014/main" id="{DA6D702D-D03A-412E-91F2-867BE33AA211}"/>
                  </a:ext>
                </a:extLst>
              </p:cNvPr>
              <p:cNvSpPr/>
              <p:nvPr/>
            </p:nvSpPr>
            <p:spPr>
              <a:xfrm>
                <a:off x="1516988" y="2773794"/>
                <a:ext cx="2649173" cy="1193302"/>
              </a:xfrm>
              <a:custGeom>
                <a:avLst/>
                <a:gdLst>
                  <a:gd name="connsiteX0" fmla="*/ 0 w 2115373"/>
                  <a:gd name="connsiteY0" fmla="*/ 0 h 1057686"/>
                  <a:gd name="connsiteX1" fmla="*/ 2115373 w 2115373"/>
                  <a:gd name="connsiteY1" fmla="*/ 0 h 1057686"/>
                  <a:gd name="connsiteX2" fmla="*/ 2115373 w 2115373"/>
                  <a:gd name="connsiteY2" fmla="*/ 1057686 h 1057686"/>
                  <a:gd name="connsiteX3" fmla="*/ 0 w 2115373"/>
                  <a:gd name="connsiteY3" fmla="*/ 1057686 h 1057686"/>
                  <a:gd name="connsiteX4" fmla="*/ 0 w 2115373"/>
                  <a:gd name="connsiteY4" fmla="*/ 0 h 10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373" h="1057686">
                    <a:moveTo>
                      <a:pt x="0" y="0"/>
                    </a:moveTo>
                    <a:lnTo>
                      <a:pt x="2115373" y="0"/>
                    </a:lnTo>
                    <a:lnTo>
                      <a:pt x="2115373" y="1057686"/>
                    </a:lnTo>
                    <a:lnTo>
                      <a:pt x="0" y="1057686"/>
                    </a:lnTo>
                    <a:lnTo>
                      <a:pt x="0" y="0"/>
                    </a:lnTo>
                    <a:close/>
                  </a:path>
                </a:pathLst>
              </a:custGeom>
              <a:solidFill>
                <a:srgbClr val="00443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defRPr/>
                </a:pPr>
                <a:r>
                  <a:rPr lang="en-US" b="1">
                    <a:solidFill>
                      <a:prstClr val="white"/>
                    </a:solidFill>
                    <a:latin typeface="Noir No1" panose="020B0503040202070204" pitchFamily="34" charset="0"/>
                  </a:rPr>
                  <a:t>Management </a:t>
                </a:r>
              </a:p>
              <a:p>
                <a:pPr lvl="0" algn="ctr" defTabSz="711200">
                  <a:lnSpc>
                    <a:spcPct val="90000"/>
                  </a:lnSpc>
                  <a:spcBef>
                    <a:spcPct val="0"/>
                  </a:spcBef>
                  <a:spcAft>
                    <a:spcPct val="35000"/>
                  </a:spcAft>
                  <a:defRPr/>
                </a:pPr>
                <a:r>
                  <a:rPr lang="en-US" sz="1400">
                    <a:solidFill>
                      <a:prstClr val="white"/>
                    </a:solidFill>
                    <a:latin typeface="Noir No1" panose="020B0503040202070204" pitchFamily="34" charset="0"/>
                  </a:rPr>
                  <a:t>- Supporting the strategy implementation, specifically visual board management</a:t>
                </a:r>
              </a:p>
            </p:txBody>
          </p:sp>
          <p:sp>
            <p:nvSpPr>
              <p:cNvPr id="19" name="Kombinationstegning: figur 18">
                <a:extLst>
                  <a:ext uri="{FF2B5EF4-FFF2-40B4-BE49-F238E27FC236}">
                    <a16:creationId xmlns:a16="http://schemas.microsoft.com/office/drawing/2014/main" id="{CB33185F-4221-4794-8A52-AFE50DD74A85}"/>
                  </a:ext>
                </a:extLst>
              </p:cNvPr>
              <p:cNvSpPr/>
              <p:nvPr/>
            </p:nvSpPr>
            <p:spPr>
              <a:xfrm>
                <a:off x="3916951" y="1197982"/>
                <a:ext cx="4412959" cy="1365420"/>
              </a:xfrm>
              <a:custGeom>
                <a:avLst/>
                <a:gdLst>
                  <a:gd name="connsiteX0" fmla="*/ 0 w 2115373"/>
                  <a:gd name="connsiteY0" fmla="*/ 0 h 1057686"/>
                  <a:gd name="connsiteX1" fmla="*/ 2115373 w 2115373"/>
                  <a:gd name="connsiteY1" fmla="*/ 0 h 1057686"/>
                  <a:gd name="connsiteX2" fmla="*/ 2115373 w 2115373"/>
                  <a:gd name="connsiteY2" fmla="*/ 1057686 h 1057686"/>
                  <a:gd name="connsiteX3" fmla="*/ 0 w 2115373"/>
                  <a:gd name="connsiteY3" fmla="*/ 1057686 h 1057686"/>
                  <a:gd name="connsiteX4" fmla="*/ 0 w 2115373"/>
                  <a:gd name="connsiteY4" fmla="*/ 0 h 10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373" h="1057686">
                    <a:moveTo>
                      <a:pt x="0" y="0"/>
                    </a:moveTo>
                    <a:lnTo>
                      <a:pt x="2115373" y="0"/>
                    </a:lnTo>
                    <a:lnTo>
                      <a:pt x="2115373" y="1057686"/>
                    </a:lnTo>
                    <a:lnTo>
                      <a:pt x="0" y="1057686"/>
                    </a:lnTo>
                    <a:lnTo>
                      <a:pt x="0" y="0"/>
                    </a:lnTo>
                    <a:close/>
                  </a:path>
                </a:pathLst>
              </a:cu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da-DK" sz="1800" b="1" i="0" u="none" strike="noStrike" kern="1200" cap="none" spc="0" normalizeH="0" baseline="0" noProof="0">
                  <a:ln>
                    <a:noFill/>
                  </a:ln>
                  <a:solidFill>
                    <a:schemeClr val="tx1"/>
                  </a:solidFill>
                  <a:effectLst/>
                  <a:uLnTx/>
                  <a:uFillTx/>
                  <a:latin typeface="Noir No1" panose="020B0503040202070204" pitchFamily="34" charset="0"/>
                  <a:ea typeface="+mn-ea"/>
                  <a:cs typeface="+mn-cs"/>
                </a:endParaRPr>
              </a:p>
              <a:p>
                <a:pPr lvl="0" algn="ctr" defTabSz="711200">
                  <a:lnSpc>
                    <a:spcPct val="90000"/>
                  </a:lnSpc>
                  <a:spcBef>
                    <a:spcPct val="0"/>
                  </a:spcBef>
                  <a:spcAft>
                    <a:spcPct val="35000"/>
                  </a:spcAft>
                  <a:defRPr/>
                </a:pPr>
                <a:r>
                  <a:rPr lang="en-US" b="1">
                    <a:solidFill>
                      <a:schemeClr val="tx1"/>
                    </a:solidFill>
                    <a:latin typeface="Noir No1" panose="020B0503040202070204" pitchFamily="34" charset="0"/>
                  </a:rPr>
                  <a:t>Visual management board </a:t>
                </a:r>
                <a:br>
                  <a:rPr lang="en-US" b="1">
                    <a:solidFill>
                      <a:schemeClr val="tx1"/>
                    </a:solidFill>
                    <a:latin typeface="Noir No1" panose="020B0503040202070204" pitchFamily="34" charset="0"/>
                  </a:rPr>
                </a:br>
                <a:r>
                  <a:rPr lang="en-US" b="1">
                    <a:solidFill>
                      <a:schemeClr val="tx1"/>
                    </a:solidFill>
                    <a:latin typeface="Noir No1" panose="020B0503040202070204" pitchFamily="34" charset="0"/>
                  </a:rPr>
                  <a:t>and objective management </a:t>
                </a:r>
                <a:br>
                  <a:rPr lang="en-US" b="1">
                    <a:solidFill>
                      <a:schemeClr val="tx1"/>
                    </a:solidFill>
                    <a:latin typeface="Noir No1" panose="020B0503040202070204" pitchFamily="34" charset="0"/>
                  </a:rPr>
                </a:br>
                <a:r>
                  <a:rPr lang="en-US" b="1">
                    <a:solidFill>
                      <a:schemeClr val="tx1"/>
                    </a:solidFill>
                    <a:latin typeface="Noir No1" panose="020B0503040202070204" pitchFamily="34" charset="0"/>
                  </a:rPr>
                  <a:t>for punctuality and projects</a:t>
                </a:r>
              </a:p>
              <a:p>
                <a:pPr marL="0" marR="0" lvl="0" indent="0" algn="ctr" defTabSz="711200" rtl="0" eaLnBrk="1" fontAlgn="auto" latinLnBrk="0" hangingPunct="1">
                  <a:lnSpc>
                    <a:spcPct val="90000"/>
                  </a:lnSpc>
                  <a:spcBef>
                    <a:spcPct val="0"/>
                  </a:spcBef>
                  <a:spcAft>
                    <a:spcPct val="35000"/>
                  </a:spcAft>
                  <a:buClrTx/>
                  <a:buSzTx/>
                  <a:buFontTx/>
                  <a:buNone/>
                  <a:tabLst/>
                  <a:defRPr/>
                </a:pPr>
                <a:endParaRPr kumimoji="0" lang="da-DK" sz="1800" b="1" i="0" u="none" strike="noStrike" kern="1200" cap="none" spc="0" normalizeH="0" baseline="0" noProof="0">
                  <a:ln>
                    <a:noFill/>
                  </a:ln>
                  <a:solidFill>
                    <a:schemeClr val="tx1"/>
                  </a:solidFill>
                  <a:effectLst/>
                  <a:uLnTx/>
                  <a:uFillTx/>
                  <a:latin typeface="Noir No1" panose="020B0503040202070204" pitchFamily="34" charset="0"/>
                  <a:ea typeface="+mn-ea"/>
                  <a:cs typeface="+mn-cs"/>
                </a:endParaRPr>
              </a:p>
            </p:txBody>
          </p:sp>
        </p:grpSp>
        <p:sp>
          <p:nvSpPr>
            <p:cNvPr id="30" name="Pil: bøjet 29">
              <a:extLst>
                <a:ext uri="{FF2B5EF4-FFF2-40B4-BE49-F238E27FC236}">
                  <a16:creationId xmlns:a16="http://schemas.microsoft.com/office/drawing/2014/main" id="{5B3A03C1-BC0E-47D8-99B6-5B38A0FE6DFC}"/>
                </a:ext>
              </a:extLst>
            </p:cNvPr>
            <p:cNvSpPr/>
            <p:nvPr/>
          </p:nvSpPr>
          <p:spPr>
            <a:xfrm>
              <a:off x="2748757" y="1495953"/>
              <a:ext cx="544749" cy="1198861"/>
            </a:xfrm>
            <a:prstGeom prst="ben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 name="Pil: bøjet 30">
              <a:extLst>
                <a:ext uri="{FF2B5EF4-FFF2-40B4-BE49-F238E27FC236}">
                  <a16:creationId xmlns:a16="http://schemas.microsoft.com/office/drawing/2014/main" id="{CA5CED1B-BE1C-491F-88DF-24B130CC712D}"/>
                </a:ext>
              </a:extLst>
            </p:cNvPr>
            <p:cNvSpPr/>
            <p:nvPr/>
          </p:nvSpPr>
          <p:spPr>
            <a:xfrm flipH="1">
              <a:off x="8641804" y="1495952"/>
              <a:ext cx="544749" cy="1198861"/>
            </a:xfrm>
            <a:prstGeom prst="ben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 name="Tekstfelt 3">
            <a:extLst>
              <a:ext uri="{FF2B5EF4-FFF2-40B4-BE49-F238E27FC236}">
                <a16:creationId xmlns:a16="http://schemas.microsoft.com/office/drawing/2014/main" id="{884E283D-59E0-47C3-A039-7EB6FC592B9F}"/>
              </a:ext>
            </a:extLst>
          </p:cNvPr>
          <p:cNvSpPr txBox="1"/>
          <p:nvPr/>
        </p:nvSpPr>
        <p:spPr>
          <a:xfrm>
            <a:off x="705773" y="4294598"/>
            <a:ext cx="105394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a:ln>
                  <a:noFill/>
                </a:ln>
                <a:solidFill>
                  <a:prstClr val="black"/>
                </a:solidFill>
                <a:effectLst/>
                <a:uLnTx/>
                <a:uFillTx/>
                <a:latin typeface="Calibri" panose="020F0502020204030204"/>
                <a:ea typeface="+mn-ea"/>
                <a:cs typeface="+mn-cs"/>
              </a:rPr>
              <a:t>----------------------------------------------------------------------------------------------------------------------------------------------------</a:t>
            </a:r>
          </a:p>
        </p:txBody>
      </p:sp>
      <p:pic>
        <p:nvPicPr>
          <p:cNvPr id="82" name="Grafik 81" descr="Linjepil: Lige">
            <a:extLst>
              <a:ext uri="{FF2B5EF4-FFF2-40B4-BE49-F238E27FC236}">
                <a16:creationId xmlns:a16="http://schemas.microsoft.com/office/drawing/2014/main" id="{45F23E90-9AED-42EA-A58E-5BF3F41779D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386785" y="5249073"/>
            <a:ext cx="698115" cy="564205"/>
          </a:xfrm>
          <a:prstGeom prst="rect">
            <a:avLst/>
          </a:prstGeom>
        </p:spPr>
      </p:pic>
      <p:sp>
        <p:nvSpPr>
          <p:cNvPr id="97" name="TextBox 10">
            <a:extLst>
              <a:ext uri="{FF2B5EF4-FFF2-40B4-BE49-F238E27FC236}">
                <a16:creationId xmlns:a16="http://schemas.microsoft.com/office/drawing/2014/main" id="{C3871A51-A2C4-4EF0-A514-E4806ABF64EE}"/>
              </a:ext>
            </a:extLst>
          </p:cNvPr>
          <p:cNvSpPr txBox="1"/>
          <p:nvPr/>
        </p:nvSpPr>
        <p:spPr>
          <a:xfrm>
            <a:off x="493950" y="4519493"/>
            <a:ext cx="11204101" cy="370235"/>
          </a:xfrm>
          <a:prstGeom prst="rect">
            <a:avLst/>
          </a:prstGeom>
          <a:noFill/>
        </p:spPr>
        <p:txBody>
          <a:bodyPr wrap="square" rtlCol="0">
            <a:noAutofit/>
          </a:bodyPr>
          <a:lstStyle/>
          <a:p>
            <a:pPr lvl="0" algn="ctr">
              <a:defRPr/>
            </a:pPr>
            <a:r>
              <a:rPr lang="en-US" b="1">
                <a:solidFill>
                  <a:srgbClr val="00443F"/>
                </a:solidFill>
                <a:latin typeface="Noir No1" panose="020B0503040202070204" pitchFamily="34" charset="0"/>
              </a:rPr>
              <a:t>The strategic initiatives remove barriers for punctuality and projects and implement accountability</a:t>
            </a:r>
          </a:p>
        </p:txBody>
      </p:sp>
      <p:sp>
        <p:nvSpPr>
          <p:cNvPr id="2" name="Pil: nedad 1">
            <a:extLst>
              <a:ext uri="{FF2B5EF4-FFF2-40B4-BE49-F238E27FC236}">
                <a16:creationId xmlns:a16="http://schemas.microsoft.com/office/drawing/2014/main" id="{DC638D00-BE87-4B58-AEAA-5B40486BF08A}"/>
              </a:ext>
            </a:extLst>
          </p:cNvPr>
          <p:cNvSpPr/>
          <p:nvPr/>
        </p:nvSpPr>
        <p:spPr>
          <a:xfrm>
            <a:off x="2654209" y="3999617"/>
            <a:ext cx="296209" cy="487356"/>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Calibri" panose="020F0502020204030204"/>
              <a:ea typeface="+mn-ea"/>
              <a:cs typeface="+mn-cs"/>
            </a:endParaRPr>
          </a:p>
        </p:txBody>
      </p:sp>
      <p:pic>
        <p:nvPicPr>
          <p:cNvPr id="36" name="Grafik 35" descr="Linjepil: Lige">
            <a:extLst>
              <a:ext uri="{FF2B5EF4-FFF2-40B4-BE49-F238E27FC236}">
                <a16:creationId xmlns:a16="http://schemas.microsoft.com/office/drawing/2014/main" id="{142AB830-4EF7-481C-8B92-BD046529E0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3013686" y="5249072"/>
            <a:ext cx="698115" cy="564205"/>
          </a:xfrm>
          <a:prstGeom prst="rect">
            <a:avLst/>
          </a:prstGeom>
        </p:spPr>
      </p:pic>
      <p:pic>
        <p:nvPicPr>
          <p:cNvPr id="37" name="Grafik 36" descr="Linjepil: Lige">
            <a:extLst>
              <a:ext uri="{FF2B5EF4-FFF2-40B4-BE49-F238E27FC236}">
                <a16:creationId xmlns:a16="http://schemas.microsoft.com/office/drawing/2014/main" id="{892E2274-83F7-498C-BB13-9663D792177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4652251" y="5249072"/>
            <a:ext cx="698115" cy="564205"/>
          </a:xfrm>
          <a:prstGeom prst="rect">
            <a:avLst/>
          </a:prstGeom>
        </p:spPr>
      </p:pic>
      <p:pic>
        <p:nvPicPr>
          <p:cNvPr id="38" name="Grafik 37" descr="Linjepil: Lige">
            <a:extLst>
              <a:ext uri="{FF2B5EF4-FFF2-40B4-BE49-F238E27FC236}">
                <a16:creationId xmlns:a16="http://schemas.microsoft.com/office/drawing/2014/main" id="{4B5D08C0-1973-4695-B007-BE1CF54A9C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6290816" y="5249072"/>
            <a:ext cx="698115" cy="564205"/>
          </a:xfrm>
          <a:prstGeom prst="rect">
            <a:avLst/>
          </a:prstGeom>
        </p:spPr>
      </p:pic>
      <p:pic>
        <p:nvPicPr>
          <p:cNvPr id="39" name="Grafik 38" descr="Linjepil: Lige">
            <a:extLst>
              <a:ext uri="{FF2B5EF4-FFF2-40B4-BE49-F238E27FC236}">
                <a16:creationId xmlns:a16="http://schemas.microsoft.com/office/drawing/2014/main" id="{7E0EAC51-8FF3-42EF-B871-81B63649FE2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7925493" y="5249072"/>
            <a:ext cx="698115" cy="564205"/>
          </a:xfrm>
          <a:prstGeom prst="rect">
            <a:avLst/>
          </a:prstGeom>
        </p:spPr>
      </p:pic>
      <p:pic>
        <p:nvPicPr>
          <p:cNvPr id="40" name="Grafik 39" descr="Linjepil: Lige">
            <a:extLst>
              <a:ext uri="{FF2B5EF4-FFF2-40B4-BE49-F238E27FC236}">
                <a16:creationId xmlns:a16="http://schemas.microsoft.com/office/drawing/2014/main" id="{719187EE-1629-48D5-AECE-D747B4CF5B2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9560170" y="5249072"/>
            <a:ext cx="698115" cy="564205"/>
          </a:xfrm>
          <a:prstGeom prst="rect">
            <a:avLst/>
          </a:prstGeom>
        </p:spPr>
      </p:pic>
      <p:sp>
        <p:nvSpPr>
          <p:cNvPr id="79" name="Kombinationstegning: figur 78">
            <a:extLst>
              <a:ext uri="{FF2B5EF4-FFF2-40B4-BE49-F238E27FC236}">
                <a16:creationId xmlns:a16="http://schemas.microsoft.com/office/drawing/2014/main" id="{9C2B6DF5-9354-4CEF-9A5F-0FF1BAFBE3FB}"/>
              </a:ext>
            </a:extLst>
          </p:cNvPr>
          <p:cNvSpPr/>
          <p:nvPr/>
        </p:nvSpPr>
        <p:spPr>
          <a:xfrm>
            <a:off x="1116479" y="5482746"/>
            <a:ext cx="1238729" cy="676555"/>
          </a:xfrm>
          <a:custGeom>
            <a:avLst/>
            <a:gdLst>
              <a:gd name="connsiteX0" fmla="*/ 0 w 2115373"/>
              <a:gd name="connsiteY0" fmla="*/ 0 h 1057686"/>
              <a:gd name="connsiteX1" fmla="*/ 2115373 w 2115373"/>
              <a:gd name="connsiteY1" fmla="*/ 0 h 1057686"/>
              <a:gd name="connsiteX2" fmla="*/ 2115373 w 2115373"/>
              <a:gd name="connsiteY2" fmla="*/ 1057686 h 1057686"/>
              <a:gd name="connsiteX3" fmla="*/ 0 w 2115373"/>
              <a:gd name="connsiteY3" fmla="*/ 1057686 h 1057686"/>
              <a:gd name="connsiteX4" fmla="*/ 0 w 2115373"/>
              <a:gd name="connsiteY4" fmla="*/ 0 h 10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373" h="1057686">
                <a:moveTo>
                  <a:pt x="0" y="0"/>
                </a:moveTo>
                <a:lnTo>
                  <a:pt x="2115373" y="0"/>
                </a:lnTo>
                <a:lnTo>
                  <a:pt x="2115373" y="1057686"/>
                </a:lnTo>
                <a:lnTo>
                  <a:pt x="0" y="1057686"/>
                </a:lnTo>
                <a:lnTo>
                  <a:pt x="0" y="0"/>
                </a:lnTo>
                <a:close/>
              </a:path>
            </a:pathLst>
          </a:custGeom>
          <a:solidFill>
            <a:srgbClr val="00443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defRPr/>
            </a:pPr>
            <a:r>
              <a:rPr lang="da-DK">
                <a:solidFill>
                  <a:prstClr val="white"/>
                </a:solidFill>
                <a:latin typeface="Noir No1" panose="020B0503040202070204" pitchFamily="34" charset="0"/>
              </a:rPr>
              <a:t>Strategic </a:t>
            </a:r>
            <a:r>
              <a:rPr lang="da-DK" err="1">
                <a:solidFill>
                  <a:prstClr val="white"/>
                </a:solidFill>
                <a:latin typeface="Noir No1" panose="020B0503040202070204" pitchFamily="34" charset="0"/>
              </a:rPr>
              <a:t>initiative</a:t>
            </a:r>
            <a:endParaRPr kumimoji="0" lang="da-DK" sz="1800" b="0" i="0" u="none" strike="noStrike" kern="1200" cap="none" spc="0" normalizeH="0" baseline="0" noProof="0">
              <a:ln>
                <a:noFill/>
              </a:ln>
              <a:solidFill>
                <a:prstClr val="white"/>
              </a:solidFill>
              <a:effectLst/>
              <a:uLnTx/>
              <a:uFillTx/>
              <a:latin typeface="Noir No1" panose="020B0503040202070204" pitchFamily="34" charset="0"/>
              <a:ea typeface="+mn-ea"/>
              <a:cs typeface="+mn-cs"/>
            </a:endParaRPr>
          </a:p>
        </p:txBody>
      </p:sp>
      <p:sp>
        <p:nvSpPr>
          <p:cNvPr id="29" name="Kombinationstegning: figur 28">
            <a:extLst>
              <a:ext uri="{FF2B5EF4-FFF2-40B4-BE49-F238E27FC236}">
                <a16:creationId xmlns:a16="http://schemas.microsoft.com/office/drawing/2014/main" id="{EDD89E07-6054-42D5-8DA4-A99DA8D03645}"/>
              </a:ext>
            </a:extLst>
          </p:cNvPr>
          <p:cNvSpPr/>
          <p:nvPr/>
        </p:nvSpPr>
        <p:spPr>
          <a:xfrm>
            <a:off x="2751156" y="5482746"/>
            <a:ext cx="1238729" cy="676555"/>
          </a:xfrm>
          <a:custGeom>
            <a:avLst/>
            <a:gdLst>
              <a:gd name="connsiteX0" fmla="*/ 0 w 2115373"/>
              <a:gd name="connsiteY0" fmla="*/ 0 h 1057686"/>
              <a:gd name="connsiteX1" fmla="*/ 2115373 w 2115373"/>
              <a:gd name="connsiteY1" fmla="*/ 0 h 1057686"/>
              <a:gd name="connsiteX2" fmla="*/ 2115373 w 2115373"/>
              <a:gd name="connsiteY2" fmla="*/ 1057686 h 1057686"/>
              <a:gd name="connsiteX3" fmla="*/ 0 w 2115373"/>
              <a:gd name="connsiteY3" fmla="*/ 1057686 h 1057686"/>
              <a:gd name="connsiteX4" fmla="*/ 0 w 2115373"/>
              <a:gd name="connsiteY4" fmla="*/ 0 h 10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373" h="1057686">
                <a:moveTo>
                  <a:pt x="0" y="0"/>
                </a:moveTo>
                <a:lnTo>
                  <a:pt x="2115373" y="0"/>
                </a:lnTo>
                <a:lnTo>
                  <a:pt x="2115373" y="1057686"/>
                </a:lnTo>
                <a:lnTo>
                  <a:pt x="0" y="1057686"/>
                </a:lnTo>
                <a:lnTo>
                  <a:pt x="0" y="0"/>
                </a:lnTo>
                <a:close/>
              </a:path>
            </a:pathLst>
          </a:custGeom>
          <a:solidFill>
            <a:srgbClr val="00443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defRPr/>
            </a:pPr>
            <a:r>
              <a:rPr lang="da-DK">
                <a:solidFill>
                  <a:prstClr val="white"/>
                </a:solidFill>
                <a:latin typeface="Noir No1" panose="020B0503040202070204" pitchFamily="34" charset="0"/>
              </a:rPr>
              <a:t>Strategic </a:t>
            </a:r>
            <a:r>
              <a:rPr lang="da-DK" err="1">
                <a:solidFill>
                  <a:prstClr val="white"/>
                </a:solidFill>
                <a:latin typeface="Noir No1" panose="020B0503040202070204" pitchFamily="34" charset="0"/>
              </a:rPr>
              <a:t>initiative</a:t>
            </a:r>
            <a:endParaRPr lang="da-DK">
              <a:solidFill>
                <a:prstClr val="white"/>
              </a:solidFill>
              <a:latin typeface="Noir No1" panose="020B0503040202070204" pitchFamily="34" charset="0"/>
            </a:endParaRPr>
          </a:p>
        </p:txBody>
      </p:sp>
      <p:sp>
        <p:nvSpPr>
          <p:cNvPr id="32" name="Kombinationstegning: figur 31">
            <a:extLst>
              <a:ext uri="{FF2B5EF4-FFF2-40B4-BE49-F238E27FC236}">
                <a16:creationId xmlns:a16="http://schemas.microsoft.com/office/drawing/2014/main" id="{7CEB0D66-9D5B-4746-8E8C-0D6DF9C572A0}"/>
              </a:ext>
            </a:extLst>
          </p:cNvPr>
          <p:cNvSpPr/>
          <p:nvPr/>
        </p:nvSpPr>
        <p:spPr>
          <a:xfrm>
            <a:off x="4385833" y="5482746"/>
            <a:ext cx="1238729" cy="676555"/>
          </a:xfrm>
          <a:custGeom>
            <a:avLst/>
            <a:gdLst>
              <a:gd name="connsiteX0" fmla="*/ 0 w 2115373"/>
              <a:gd name="connsiteY0" fmla="*/ 0 h 1057686"/>
              <a:gd name="connsiteX1" fmla="*/ 2115373 w 2115373"/>
              <a:gd name="connsiteY1" fmla="*/ 0 h 1057686"/>
              <a:gd name="connsiteX2" fmla="*/ 2115373 w 2115373"/>
              <a:gd name="connsiteY2" fmla="*/ 1057686 h 1057686"/>
              <a:gd name="connsiteX3" fmla="*/ 0 w 2115373"/>
              <a:gd name="connsiteY3" fmla="*/ 1057686 h 1057686"/>
              <a:gd name="connsiteX4" fmla="*/ 0 w 2115373"/>
              <a:gd name="connsiteY4" fmla="*/ 0 h 10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373" h="1057686">
                <a:moveTo>
                  <a:pt x="0" y="0"/>
                </a:moveTo>
                <a:lnTo>
                  <a:pt x="2115373" y="0"/>
                </a:lnTo>
                <a:lnTo>
                  <a:pt x="2115373" y="1057686"/>
                </a:lnTo>
                <a:lnTo>
                  <a:pt x="0" y="1057686"/>
                </a:lnTo>
                <a:lnTo>
                  <a:pt x="0" y="0"/>
                </a:lnTo>
                <a:close/>
              </a:path>
            </a:pathLst>
          </a:custGeom>
          <a:solidFill>
            <a:srgbClr val="00443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defRPr/>
            </a:pPr>
            <a:r>
              <a:rPr lang="da-DK">
                <a:solidFill>
                  <a:prstClr val="white"/>
                </a:solidFill>
                <a:latin typeface="Noir No1" panose="020B0503040202070204" pitchFamily="34" charset="0"/>
              </a:rPr>
              <a:t>Strategic </a:t>
            </a:r>
            <a:r>
              <a:rPr lang="da-DK" err="1">
                <a:solidFill>
                  <a:prstClr val="white"/>
                </a:solidFill>
                <a:latin typeface="Noir No1" panose="020B0503040202070204" pitchFamily="34" charset="0"/>
              </a:rPr>
              <a:t>initiative</a:t>
            </a:r>
            <a:endParaRPr lang="da-DK">
              <a:solidFill>
                <a:prstClr val="white"/>
              </a:solidFill>
              <a:latin typeface="Noir No1" panose="020B0503040202070204" pitchFamily="34" charset="0"/>
            </a:endParaRPr>
          </a:p>
        </p:txBody>
      </p:sp>
      <p:sp>
        <p:nvSpPr>
          <p:cNvPr id="33" name="Kombinationstegning: figur 32">
            <a:extLst>
              <a:ext uri="{FF2B5EF4-FFF2-40B4-BE49-F238E27FC236}">
                <a16:creationId xmlns:a16="http://schemas.microsoft.com/office/drawing/2014/main" id="{69151AC7-E13E-4D50-A9C1-83D4B0FB2EA1}"/>
              </a:ext>
            </a:extLst>
          </p:cNvPr>
          <p:cNvSpPr/>
          <p:nvPr/>
        </p:nvSpPr>
        <p:spPr>
          <a:xfrm>
            <a:off x="6020510" y="5482746"/>
            <a:ext cx="1238729" cy="676555"/>
          </a:xfrm>
          <a:custGeom>
            <a:avLst/>
            <a:gdLst>
              <a:gd name="connsiteX0" fmla="*/ 0 w 2115373"/>
              <a:gd name="connsiteY0" fmla="*/ 0 h 1057686"/>
              <a:gd name="connsiteX1" fmla="*/ 2115373 w 2115373"/>
              <a:gd name="connsiteY1" fmla="*/ 0 h 1057686"/>
              <a:gd name="connsiteX2" fmla="*/ 2115373 w 2115373"/>
              <a:gd name="connsiteY2" fmla="*/ 1057686 h 1057686"/>
              <a:gd name="connsiteX3" fmla="*/ 0 w 2115373"/>
              <a:gd name="connsiteY3" fmla="*/ 1057686 h 1057686"/>
              <a:gd name="connsiteX4" fmla="*/ 0 w 2115373"/>
              <a:gd name="connsiteY4" fmla="*/ 0 h 10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373" h="1057686">
                <a:moveTo>
                  <a:pt x="0" y="0"/>
                </a:moveTo>
                <a:lnTo>
                  <a:pt x="2115373" y="0"/>
                </a:lnTo>
                <a:lnTo>
                  <a:pt x="2115373" y="1057686"/>
                </a:lnTo>
                <a:lnTo>
                  <a:pt x="0" y="1057686"/>
                </a:lnTo>
                <a:lnTo>
                  <a:pt x="0" y="0"/>
                </a:lnTo>
                <a:close/>
              </a:path>
            </a:pathLst>
          </a:custGeom>
          <a:solidFill>
            <a:srgbClr val="00443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defRPr/>
            </a:pPr>
            <a:r>
              <a:rPr lang="da-DK">
                <a:solidFill>
                  <a:prstClr val="white"/>
                </a:solidFill>
                <a:latin typeface="Noir No1" panose="020B0503040202070204" pitchFamily="34" charset="0"/>
              </a:rPr>
              <a:t>Strategic </a:t>
            </a:r>
            <a:r>
              <a:rPr lang="da-DK" err="1">
                <a:solidFill>
                  <a:prstClr val="white"/>
                </a:solidFill>
                <a:latin typeface="Noir No1" panose="020B0503040202070204" pitchFamily="34" charset="0"/>
              </a:rPr>
              <a:t>initiative</a:t>
            </a:r>
            <a:endParaRPr lang="da-DK">
              <a:solidFill>
                <a:prstClr val="white"/>
              </a:solidFill>
              <a:latin typeface="Noir No1" panose="020B0503040202070204" pitchFamily="34" charset="0"/>
            </a:endParaRPr>
          </a:p>
        </p:txBody>
      </p:sp>
      <p:sp>
        <p:nvSpPr>
          <p:cNvPr id="34" name="Kombinationstegning: figur 33">
            <a:extLst>
              <a:ext uri="{FF2B5EF4-FFF2-40B4-BE49-F238E27FC236}">
                <a16:creationId xmlns:a16="http://schemas.microsoft.com/office/drawing/2014/main" id="{DB7A4273-7DEC-4471-A02E-EA39D2A76579}"/>
              </a:ext>
            </a:extLst>
          </p:cNvPr>
          <p:cNvSpPr/>
          <p:nvPr/>
        </p:nvSpPr>
        <p:spPr>
          <a:xfrm>
            <a:off x="7655187" y="5482746"/>
            <a:ext cx="1238729" cy="676555"/>
          </a:xfrm>
          <a:custGeom>
            <a:avLst/>
            <a:gdLst>
              <a:gd name="connsiteX0" fmla="*/ 0 w 2115373"/>
              <a:gd name="connsiteY0" fmla="*/ 0 h 1057686"/>
              <a:gd name="connsiteX1" fmla="*/ 2115373 w 2115373"/>
              <a:gd name="connsiteY1" fmla="*/ 0 h 1057686"/>
              <a:gd name="connsiteX2" fmla="*/ 2115373 w 2115373"/>
              <a:gd name="connsiteY2" fmla="*/ 1057686 h 1057686"/>
              <a:gd name="connsiteX3" fmla="*/ 0 w 2115373"/>
              <a:gd name="connsiteY3" fmla="*/ 1057686 h 1057686"/>
              <a:gd name="connsiteX4" fmla="*/ 0 w 2115373"/>
              <a:gd name="connsiteY4" fmla="*/ 0 h 10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373" h="1057686">
                <a:moveTo>
                  <a:pt x="0" y="0"/>
                </a:moveTo>
                <a:lnTo>
                  <a:pt x="2115373" y="0"/>
                </a:lnTo>
                <a:lnTo>
                  <a:pt x="2115373" y="1057686"/>
                </a:lnTo>
                <a:lnTo>
                  <a:pt x="0" y="1057686"/>
                </a:lnTo>
                <a:lnTo>
                  <a:pt x="0" y="0"/>
                </a:lnTo>
                <a:close/>
              </a:path>
            </a:pathLst>
          </a:custGeom>
          <a:solidFill>
            <a:srgbClr val="00443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defRPr/>
            </a:pPr>
            <a:r>
              <a:rPr lang="da-DK">
                <a:solidFill>
                  <a:prstClr val="white"/>
                </a:solidFill>
                <a:latin typeface="Noir No1" panose="020B0503040202070204" pitchFamily="34" charset="0"/>
              </a:rPr>
              <a:t>Strategic </a:t>
            </a:r>
            <a:r>
              <a:rPr lang="da-DK" err="1">
                <a:solidFill>
                  <a:prstClr val="white"/>
                </a:solidFill>
                <a:latin typeface="Noir No1" panose="020B0503040202070204" pitchFamily="34" charset="0"/>
              </a:rPr>
              <a:t>initiative</a:t>
            </a:r>
            <a:endParaRPr lang="da-DK">
              <a:solidFill>
                <a:prstClr val="white"/>
              </a:solidFill>
              <a:latin typeface="Noir No1" panose="020B0503040202070204" pitchFamily="34" charset="0"/>
            </a:endParaRPr>
          </a:p>
        </p:txBody>
      </p:sp>
      <p:sp>
        <p:nvSpPr>
          <p:cNvPr id="35" name="Kombinationstegning: figur 34">
            <a:extLst>
              <a:ext uri="{FF2B5EF4-FFF2-40B4-BE49-F238E27FC236}">
                <a16:creationId xmlns:a16="http://schemas.microsoft.com/office/drawing/2014/main" id="{E868D744-3EA5-4A48-894F-13758E09243D}"/>
              </a:ext>
            </a:extLst>
          </p:cNvPr>
          <p:cNvSpPr/>
          <p:nvPr/>
        </p:nvSpPr>
        <p:spPr>
          <a:xfrm>
            <a:off x="9289864" y="5488749"/>
            <a:ext cx="1238729" cy="676555"/>
          </a:xfrm>
          <a:custGeom>
            <a:avLst/>
            <a:gdLst>
              <a:gd name="connsiteX0" fmla="*/ 0 w 2115373"/>
              <a:gd name="connsiteY0" fmla="*/ 0 h 1057686"/>
              <a:gd name="connsiteX1" fmla="*/ 2115373 w 2115373"/>
              <a:gd name="connsiteY1" fmla="*/ 0 h 1057686"/>
              <a:gd name="connsiteX2" fmla="*/ 2115373 w 2115373"/>
              <a:gd name="connsiteY2" fmla="*/ 1057686 h 1057686"/>
              <a:gd name="connsiteX3" fmla="*/ 0 w 2115373"/>
              <a:gd name="connsiteY3" fmla="*/ 1057686 h 1057686"/>
              <a:gd name="connsiteX4" fmla="*/ 0 w 2115373"/>
              <a:gd name="connsiteY4" fmla="*/ 0 h 10576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5373" h="1057686">
                <a:moveTo>
                  <a:pt x="0" y="0"/>
                </a:moveTo>
                <a:lnTo>
                  <a:pt x="2115373" y="0"/>
                </a:lnTo>
                <a:lnTo>
                  <a:pt x="2115373" y="1057686"/>
                </a:lnTo>
                <a:lnTo>
                  <a:pt x="0" y="1057686"/>
                </a:lnTo>
                <a:lnTo>
                  <a:pt x="0" y="0"/>
                </a:lnTo>
                <a:close/>
              </a:path>
            </a:pathLst>
          </a:custGeom>
          <a:solidFill>
            <a:srgbClr val="00443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defRPr/>
            </a:pPr>
            <a:r>
              <a:rPr lang="da-DK">
                <a:solidFill>
                  <a:prstClr val="white"/>
                </a:solidFill>
                <a:latin typeface="Noir No1" panose="020B0503040202070204" pitchFamily="34" charset="0"/>
              </a:rPr>
              <a:t>Strategic </a:t>
            </a:r>
            <a:r>
              <a:rPr lang="da-DK" err="1">
                <a:solidFill>
                  <a:prstClr val="white"/>
                </a:solidFill>
                <a:latin typeface="Noir No1" panose="020B0503040202070204" pitchFamily="34" charset="0"/>
              </a:rPr>
              <a:t>initiative</a:t>
            </a:r>
            <a:endParaRPr lang="da-DK">
              <a:solidFill>
                <a:prstClr val="white"/>
              </a:solidFill>
              <a:latin typeface="Noir No1" panose="020B0503040202070204" pitchFamily="34" charset="0"/>
            </a:endParaRPr>
          </a:p>
        </p:txBody>
      </p:sp>
      <p:sp>
        <p:nvSpPr>
          <p:cNvPr id="5" name="TextBox 7">
            <a:extLst>
              <a:ext uri="{FF2B5EF4-FFF2-40B4-BE49-F238E27FC236}">
                <a16:creationId xmlns:a16="http://schemas.microsoft.com/office/drawing/2014/main" id="{2C616B07-0032-7C90-7FA1-4938A39E3FFE}"/>
              </a:ext>
            </a:extLst>
          </p:cNvPr>
          <p:cNvSpPr txBox="1"/>
          <p:nvPr/>
        </p:nvSpPr>
        <p:spPr>
          <a:xfrm>
            <a:off x="433448" y="249207"/>
            <a:ext cx="3006437" cy="230832"/>
          </a:xfrm>
          <a:prstGeom prst="rect">
            <a:avLst/>
          </a:prstGeom>
          <a:noFill/>
        </p:spPr>
        <p:txBody>
          <a:bodyPr wrap="square" rtlCol="0">
            <a:spAutoFit/>
          </a:bodyPr>
          <a:lstStyle/>
          <a:p>
            <a:r>
              <a:rPr lang="da-DK" sz="900" b="1">
                <a:solidFill>
                  <a:schemeClr val="tx1">
                    <a:lumMod val="50000"/>
                    <a:lumOff val="50000"/>
                  </a:schemeClr>
                </a:solidFill>
                <a:latin typeface="Corbel" panose="020B0503020204020204" pitchFamily="34" charset="0"/>
              </a:rPr>
              <a:t>STRATEGY </a:t>
            </a:r>
            <a:r>
              <a:rPr lang="da-DK" sz="900">
                <a:solidFill>
                  <a:schemeClr val="tx1">
                    <a:lumMod val="50000"/>
                    <a:lumOff val="50000"/>
                  </a:schemeClr>
                </a:solidFill>
                <a:latin typeface="Corbel" panose="020B0503020204020204" pitchFamily="34" charset="0"/>
              </a:rPr>
              <a:t>An </a:t>
            </a:r>
            <a:r>
              <a:rPr lang="da-DK" sz="900" err="1">
                <a:solidFill>
                  <a:schemeClr val="tx1">
                    <a:lumMod val="50000"/>
                    <a:lumOff val="50000"/>
                  </a:schemeClr>
                </a:solidFill>
                <a:latin typeface="Corbel" panose="020B0503020204020204" pitchFamily="34" charset="0"/>
              </a:rPr>
              <a:t>attractive</a:t>
            </a:r>
            <a:r>
              <a:rPr lang="da-DK" sz="900">
                <a:solidFill>
                  <a:schemeClr val="tx1">
                    <a:lumMod val="50000"/>
                    <a:lumOff val="50000"/>
                  </a:schemeClr>
                </a:solidFill>
                <a:latin typeface="Corbel" panose="020B0503020204020204" pitchFamily="34" charset="0"/>
              </a:rPr>
              <a:t> and </a:t>
            </a:r>
            <a:r>
              <a:rPr lang="da-DK" sz="900" err="1">
                <a:solidFill>
                  <a:schemeClr val="tx1">
                    <a:lumMod val="50000"/>
                    <a:lumOff val="50000"/>
                  </a:schemeClr>
                </a:solidFill>
                <a:latin typeface="Corbel" panose="020B0503020204020204" pitchFamily="34" charset="0"/>
              </a:rPr>
              <a:t>sustainable</a:t>
            </a:r>
            <a:r>
              <a:rPr lang="da-DK" sz="900">
                <a:solidFill>
                  <a:schemeClr val="tx1">
                    <a:lumMod val="50000"/>
                    <a:lumOff val="50000"/>
                  </a:schemeClr>
                </a:solidFill>
                <a:latin typeface="Corbel" panose="020B0503020204020204" pitchFamily="34" charset="0"/>
              </a:rPr>
              <a:t> </a:t>
            </a:r>
            <a:r>
              <a:rPr lang="da-DK" sz="900" err="1">
                <a:solidFill>
                  <a:schemeClr val="tx1">
                    <a:lumMod val="50000"/>
                    <a:lumOff val="50000"/>
                  </a:schemeClr>
                </a:solidFill>
                <a:latin typeface="Corbel" panose="020B0503020204020204" pitchFamily="34" charset="0"/>
              </a:rPr>
              <a:t>railway</a:t>
            </a:r>
            <a:endParaRPr lang="en-DK" sz="900">
              <a:solidFill>
                <a:schemeClr val="tx1">
                  <a:lumMod val="50000"/>
                  <a:lumOff val="50000"/>
                </a:schemeClr>
              </a:solidFill>
              <a:latin typeface="Corbel" panose="020B0503020204020204" pitchFamily="34" charset="0"/>
            </a:endParaRPr>
          </a:p>
        </p:txBody>
      </p:sp>
    </p:spTree>
    <p:extLst>
      <p:ext uri="{BB962C8B-B14F-4D97-AF65-F5344CB8AC3E}">
        <p14:creationId xmlns:p14="http://schemas.microsoft.com/office/powerpoint/2010/main" val="16588938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eeea9554-18f9-45df-b48a-d6aeffd9a926" ContentTypeId="0x010100714CB19F1F31C243A649EF58ED9DBD0E0B" PreviousValue="false"/>
</file>

<file path=customXml/item2.xml><?xml version="1.0" encoding="utf-8"?>
<p:properties xmlns:p="http://schemas.microsoft.com/office/2006/metadata/properties" xmlns:xsi="http://www.w3.org/2001/XMLSchema-instance" xmlns:pc="http://schemas.microsoft.com/office/infopath/2007/PartnerControls">
  <documentManagement>
    <ja923f41af6a46a1a444b7f9cdc7bed7 xmlns="2c8898e1-d2fb-49e5-bd22-e78955a92ea2">
      <Terms xmlns="http://schemas.microsoft.com/office/infopath/2007/PartnerControls">
        <TermInfo xmlns="http://schemas.microsoft.com/office/infopath/2007/PartnerControls">
          <TermName xmlns="http://schemas.microsoft.com/office/infopath/2007/PartnerControls">Præsentation</TermName>
          <TermId xmlns="http://schemas.microsoft.com/office/infopath/2007/PartnerControls">06007930-866b-4c43-aca2-14530cf5ceef</TermId>
        </TermInfo>
      </Terms>
    </ja923f41af6a46a1a444b7f9cdc7bed7>
    <TaxCatchAll xmlns="2c8898e1-d2fb-49e5-bd22-e78955a92ea2">
      <Value>6</Value>
      <Value>8</Value>
      <Value>1</Value>
      <Value>7</Value>
    </TaxCatchAll>
    <j9f413145c0f4fb4928dd4928ed6874b xmlns="2c8898e1-d2fb-49e5-bd22-e78955a92ea2">
      <Terms xmlns="http://schemas.microsoft.com/office/infopath/2007/PartnerControls">
        <TermInfo xmlns="http://schemas.microsoft.com/office/infopath/2007/PartnerControls">
          <TermName xmlns="http://schemas.microsoft.com/office/infopath/2007/PartnerControls">Kommunikation</TermName>
          <TermId xmlns="http://schemas.microsoft.com/office/infopath/2007/PartnerControls">3aa9db2e-cc1c-4117-9a15-8028916699dd</TermId>
        </TermInfo>
      </Terms>
    </j9f413145c0f4fb4928dd4928ed6874b>
    <gf363b669f7f4e8b9aba450c32630b5f xmlns="2c8898e1-d2fb-49e5-bd22-e78955a92ea2">
      <Terms xmlns="http://schemas.microsoft.com/office/infopath/2007/PartnerControls">
        <TermInfo xmlns="http://schemas.microsoft.com/office/infopath/2007/PartnerControls">
          <TermName xmlns="http://schemas.microsoft.com/office/infopath/2007/PartnerControls">Tjenestebrug</TermName>
          <TermId xmlns="http://schemas.microsoft.com/office/infopath/2007/PartnerControls">863bd111-1cbc-454e-85c1-2ced21d5b50a</TermId>
        </TermInfo>
      </Terms>
    </gf363b669f7f4e8b9aba450c32630b5f>
    <e25670d49a4544908fca86d95beba209 xmlns="2c8898e1-d2fb-49e5-bd22-e78955a92ea2">
      <Terms xmlns="http://schemas.microsoft.com/office/infopath/2007/PartnerControls">
        <TermInfo xmlns="http://schemas.microsoft.com/office/infopath/2007/PartnerControls">
          <TermName xmlns="http://schemas.microsoft.com/office/infopath/2007/PartnerControls">Strategi</TermName>
          <TermId xmlns="http://schemas.microsoft.com/office/infopath/2007/PartnerControls">774ba6be-3cab-4c87-9be9-1e112fecd47f</TermId>
        </TermInfo>
      </Terms>
    </e25670d49a4544908fca86d95beba209>
    <_dlc_DocId xmlns="1e7a6b49-722d-48f9-8b0a-3ec5dfaf841c">KOM004040-2109759043-17</_dlc_DocId>
    <_dlc_DocIdUrl xmlns="1e7a6b49-722d-48f9-8b0a-3ec5dfaf841c">
      <Url>https://banedanmarkonline.sharepoint.com/teams/KOM004040/_layouts/15/DocIdRedir.aspx?ID=KOM004040-2109759043-17</Url>
      <Description>KOM004040-2109759043-17</Description>
    </_dlc_DocIdUrl>
    <TaxCatchAllLabel xmlns="2c8898e1-d2fb-49e5-bd22-e78955a92ea2" xsi:nil="true"/>
    <_dlc_DocIdPersistId xmlns="1e7a6b49-722d-48f9-8b0a-3ec5dfaf841c" xsi:nil="true"/>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BDK Team Dokument" ma:contentTypeID="0x010100714CB19F1F31C243A649EF58ED9DBD0E0B00C317AD84F210CD499C2DB3365ECEFA3A" ma:contentTypeVersion="16" ma:contentTypeDescription="" ma:contentTypeScope="" ma:versionID="95b6ee259f65aae38f5e62dd5dd28bae">
  <xsd:schema xmlns:xsd="http://www.w3.org/2001/XMLSchema" xmlns:xs="http://www.w3.org/2001/XMLSchema" xmlns:p="http://schemas.microsoft.com/office/2006/metadata/properties" xmlns:ns2="2c8898e1-d2fb-49e5-bd22-e78955a92ea2" xmlns:ns3="1e7a6b49-722d-48f9-8b0a-3ec5dfaf841c" xmlns:ns4="fe4a6c3c-1d57-471c-b59f-31632e640d7e" targetNamespace="http://schemas.microsoft.com/office/2006/metadata/properties" ma:root="true" ma:fieldsID="8f2e18029c3f1bab8c05033bb0d1ca63" ns2:_="" ns3:_="" ns4:_="">
    <xsd:import namespace="2c8898e1-d2fb-49e5-bd22-e78955a92ea2"/>
    <xsd:import namespace="1e7a6b49-722d-48f9-8b0a-3ec5dfaf841c"/>
    <xsd:import namespace="fe4a6c3c-1d57-471c-b59f-31632e640d7e"/>
    <xsd:element name="properties">
      <xsd:complexType>
        <xsd:sequence>
          <xsd:element name="documentManagement">
            <xsd:complexType>
              <xsd:all>
                <xsd:element ref="ns3:_dlc_DocIdUrl" minOccurs="0"/>
                <xsd:element ref="ns2:gf363b669f7f4e8b9aba450c32630b5f" minOccurs="0"/>
                <xsd:element ref="ns2:TaxCatchAll" minOccurs="0"/>
                <xsd:element ref="ns2:TaxCatchAllLabel" minOccurs="0"/>
                <xsd:element ref="ns2:e25670d49a4544908fca86d95beba209" minOccurs="0"/>
                <xsd:element ref="ns2:j9f413145c0f4fb4928dd4928ed6874b" minOccurs="0"/>
                <xsd:element ref="ns2:ja923f41af6a46a1a444b7f9cdc7bed7" minOccurs="0"/>
                <xsd:element ref="ns3:_dlc_DocId" minOccurs="0"/>
                <xsd:element ref="ns3:_dlc_DocIdPersistId"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8898e1-d2fb-49e5-bd22-e78955a92ea2" elementFormDefault="qualified">
    <xsd:import namespace="http://schemas.microsoft.com/office/2006/documentManagement/types"/>
    <xsd:import namespace="http://schemas.microsoft.com/office/infopath/2007/PartnerControls"/>
    <xsd:element name="gf363b669f7f4e8b9aba450c32630b5f" ma:index="8" ma:taxonomy="true" ma:internalName="gf363b669f7f4e8b9aba450c32630b5f" ma:taxonomyFieldName="Document_x0020_Classification" ma:displayName="Document Classification" ma:readOnly="false" ma:default="1;#Tjenestebrug|863bd111-1cbc-454e-85c1-2ced21d5b50a" ma:fieldId="{0f363b66-9f7f-4e8b-9aba-450c32630b5f}" ma:sspId="eeea9554-18f9-45df-b48a-d6aeffd9a926" ma:termSetId="f4d04b67-386e-4d72-8353-eace1ec91ab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6fe88c52-420c-4bb2-9e3d-d1745b285937}" ma:internalName="TaxCatchAll" ma:readOnly="false" ma:showField="CatchAllData" ma:web="1e7a6b49-722d-48f9-8b0a-3ec5dfaf841c">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6fe88c52-420c-4bb2-9e3d-d1745b285937}" ma:internalName="TaxCatchAllLabel" ma:readOnly="false" ma:showField="CatchAllDataLabel" ma:web="1e7a6b49-722d-48f9-8b0a-3ec5dfaf841c">
      <xsd:complexType>
        <xsd:complexContent>
          <xsd:extension base="dms:MultiChoiceLookup">
            <xsd:sequence>
              <xsd:element name="Value" type="dms:Lookup" maxOccurs="unbounded" minOccurs="0" nillable="true"/>
            </xsd:sequence>
          </xsd:extension>
        </xsd:complexContent>
      </xsd:complexType>
    </xsd:element>
    <xsd:element name="e25670d49a4544908fca86d95beba209" ma:index="12" ma:taxonomy="true" ma:internalName="e25670d49a4544908fca86d95beba209" ma:taxonomyFieldName="bdkDocumentType" ma:displayName="Dokumenttype" ma:readOnly="false" ma:default="" ma:fieldId="{e25670d4-9a45-4490-8fca-86d95beba209}" ma:sspId="eeea9554-18f9-45df-b48a-d6aeffd9a926" ma:termSetId="37f97ef5-4822-43e7-bf18-97fea5071bf7" ma:anchorId="644642ab-7496-4488-ab93-d357896315b3" ma:open="false" ma:isKeyword="false">
      <xsd:complexType>
        <xsd:sequence>
          <xsd:element ref="pc:Terms" minOccurs="0" maxOccurs="1"/>
        </xsd:sequence>
      </xsd:complexType>
    </xsd:element>
    <xsd:element name="j9f413145c0f4fb4928dd4928ed6874b" ma:index="14" ma:taxonomy="true" ma:internalName="j9f413145c0f4fb4928dd4928ed6874b" ma:taxonomyFieldName="BDKSCOrganizationalUnit" ma:displayName="Organizational unit" ma:readOnly="false" ma:default="" ma:fieldId="{39f41314-5c0f-4fb4-928d-d4928ed6874b}" ma:sspId="eeea9554-18f9-45df-b48a-d6aeffd9a926" ma:termSetId="c3e42930-806b-49bc-80e8-8c08a404d595" ma:anchorId="00000000-0000-0000-0000-000000000000" ma:open="false" ma:isKeyword="false">
      <xsd:complexType>
        <xsd:sequence>
          <xsd:element ref="pc:Terms" minOccurs="0" maxOccurs="1"/>
        </xsd:sequence>
      </xsd:complexType>
    </xsd:element>
    <xsd:element name="ja923f41af6a46a1a444b7f9cdc7bed7" ma:index="16" nillable="true" ma:taxonomy="true" ma:internalName="ja923f41af6a46a1a444b7f9cdc7bed7" ma:taxonomyFieldName="bdkDocumentTemplateType" ma:displayName="Skabelontype" ma:readOnly="false" ma:default="" ma:fieldId="{3a923f41-af6a-46a1-a444-b7f9cdc7bed7}" ma:sspId="eeea9554-18f9-45df-b48a-d6aeffd9a926" ma:termSetId="42aa5b52-8925-4f6d-8def-222ff04194ff" ma:anchorId="6e1f6c18-1db7-4863-882f-c242899bc41d"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e7a6b49-722d-48f9-8b0a-3ec5dfaf841c" elementFormDefault="qualified">
    <xsd:import namespace="http://schemas.microsoft.com/office/2006/documentManagement/types"/>
    <xsd:import namespace="http://schemas.microsoft.com/office/infopath/2007/PartnerControls"/>
    <xsd:element name="_dlc_DocIdUrl" ma:index="6" nillable="true" ma:displayName="Dokument-id" ma:description="Permanent link til dette dokument." ma:hidden="true" ma:internalName="_dlc_DocIdUrl"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_dlc_DocId" ma:index="18" nillable="true" ma:displayName="Værdi for dokument-id" ma:description="Værdien af det dokument-id, der er tildelt dette element." ma:hidden="true" ma:internalName="_dlc_DocId" ma:readOnly="false">
      <xsd:simpleType>
        <xsd:restriction base="dms:Text"/>
      </xsd:simpleType>
    </xsd:element>
    <xsd:element name="_dlc_DocIdPersistId" ma:index="20" nillable="true" ma:displayName="Vedvarende id" ma:description="Behold id ved tilføjelse." ma:hidden="true" ma:internalName="_dlc_DocIdPersistId" ma:readOnly="fals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fe4a6c3c-1d57-471c-b59f-31632e640d7e"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DateTaken" ma:index="23" nillable="true" ma:displayName="MediaServiceDateTaken" ma:hidden="true" ma:internalName="MediaServiceDateTaken" ma:readOnly="true">
      <xsd:simpleType>
        <xsd:restriction base="dms:Text"/>
      </xsd:simpleType>
    </xsd:element>
    <xsd:element name="MediaServiceAutoTags" ma:index="24" nillable="true" ma:displayName="Tags" ma:internalName="MediaServiceAutoTags"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A858B95-C74E-4EB6-B815-CC03610BFD21}">
  <ds:schemaRefs>
    <ds:schemaRef ds:uri="Microsoft.SharePoint.Taxonomy.ContentTypeSync"/>
  </ds:schemaRefs>
</ds:datastoreItem>
</file>

<file path=customXml/itemProps2.xml><?xml version="1.0" encoding="utf-8"?>
<ds:datastoreItem xmlns:ds="http://schemas.openxmlformats.org/officeDocument/2006/customXml" ds:itemID="{210F7A4D-6A09-4C89-970A-7FBDC4A68459}">
  <ds:schemaRefs>
    <ds:schemaRef ds:uri="http://purl.org/dc/dcmitype/"/>
    <ds:schemaRef ds:uri="http://schemas.microsoft.com/office/infopath/2007/PartnerControls"/>
    <ds:schemaRef ds:uri="http://purl.org/dc/elements/1.1/"/>
    <ds:schemaRef ds:uri="http://www.w3.org/XML/1998/namespace"/>
    <ds:schemaRef ds:uri="http://schemas.microsoft.com/office/2006/documentManagement/types"/>
    <ds:schemaRef ds:uri="http://schemas.microsoft.com/office/2006/metadata/properties"/>
    <ds:schemaRef ds:uri="http://schemas.openxmlformats.org/package/2006/metadata/core-properties"/>
    <ds:schemaRef ds:uri="fe4a6c3c-1d57-471c-b59f-31632e640d7e"/>
    <ds:schemaRef ds:uri="1e7a6b49-722d-48f9-8b0a-3ec5dfaf841c"/>
    <ds:schemaRef ds:uri="2c8898e1-d2fb-49e5-bd22-e78955a92ea2"/>
    <ds:schemaRef ds:uri="http://purl.org/dc/terms/"/>
  </ds:schemaRefs>
</ds:datastoreItem>
</file>

<file path=customXml/itemProps3.xml><?xml version="1.0" encoding="utf-8"?>
<ds:datastoreItem xmlns:ds="http://schemas.openxmlformats.org/officeDocument/2006/customXml" ds:itemID="{9387E278-EAEB-45FB-A0A0-74C0F0D703C0}">
  <ds:schemaRefs>
    <ds:schemaRef ds:uri="http://schemas.microsoft.com/sharepoint/events"/>
  </ds:schemaRefs>
</ds:datastoreItem>
</file>

<file path=customXml/itemProps4.xml><?xml version="1.0" encoding="utf-8"?>
<ds:datastoreItem xmlns:ds="http://schemas.openxmlformats.org/officeDocument/2006/customXml" ds:itemID="{A559AEDE-0425-4252-9930-1DF1ADD589E9}">
  <ds:schemaRefs>
    <ds:schemaRef ds:uri="1e7a6b49-722d-48f9-8b0a-3ec5dfaf841c"/>
    <ds:schemaRef ds:uri="2c8898e1-d2fb-49e5-bd22-e78955a92ea2"/>
    <ds:schemaRef ds:uri="fe4a6c3c-1d57-471c-b59f-31632e640d7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5.xml><?xml version="1.0" encoding="utf-8"?>
<ds:datastoreItem xmlns:ds="http://schemas.openxmlformats.org/officeDocument/2006/customXml" ds:itemID="{E9355D8F-D293-48F9-B0EA-0CED34C21E0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945</Words>
  <Application>Microsoft Office PowerPoint</Application>
  <PresentationFormat>Widescreen</PresentationFormat>
  <Paragraphs>116</Paragraphs>
  <Slides>8</Slides>
  <Notes>3</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8</vt:i4>
      </vt:variant>
    </vt:vector>
  </HeadingPairs>
  <TitlesOfParts>
    <vt:vector size="16" baseType="lpstr">
      <vt:lpstr>Arial</vt:lpstr>
      <vt:lpstr>Calibri</vt:lpstr>
      <vt:lpstr>Calibri Light</vt:lpstr>
      <vt:lpstr>Corbel</vt:lpstr>
      <vt:lpstr>Noir No1</vt:lpstr>
      <vt:lpstr>Segoe UI</vt:lpstr>
      <vt:lpstr>Office Theme</vt:lpstr>
      <vt:lpstr>1_Office Theme</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attractive and sustainable railway. Strategy of Banedanmark. Rev. Sept. 2021. External version</dc:title>
  <dc:creator>Alice Theresa Kaiser-Madsen (ATKM)</dc:creator>
  <cp:lastModifiedBy>Ragnar Vingum Lundø (RLND)</cp:lastModifiedBy>
  <cp:revision>2</cp:revision>
  <dcterms:created xsi:type="dcterms:W3CDTF">2020-04-14T08:39:23Z</dcterms:created>
  <dcterms:modified xsi:type="dcterms:W3CDTF">2023-01-11T13:10:13Z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0x010100714CB19F1F31C243A649EF58ED9DBD0E0B00C317AD84F210CD499C2DB3365ECEFA3A</vt:lpwstr>
  </property>
  <property fmtid="{D5CDD505-2E9C-101B-9397-08002B2CF9AE}" pid="3" name="Document Classification">
    <vt:lpwstr>1;#Tjenestebrug|863bd111-1cbc-454e-85c1-2ced21d5b50a</vt:lpwstr>
  </property>
  <property fmtid="{D5CDD505-2E9C-101B-9397-08002B2CF9AE}" pid="4" name="bdkDocumentType">
    <vt:lpwstr>7;#Strategi|774ba6be-3cab-4c87-9be9-1e112fecd47f</vt:lpwstr>
  </property>
  <property fmtid="{D5CDD505-2E9C-101B-9397-08002B2CF9AE}" pid="5" name="bdkDocumentTemplateType">
    <vt:lpwstr>8;#Præsentation|06007930-866b-4c43-aca2-14530cf5ceef</vt:lpwstr>
  </property>
  <property fmtid="{D5CDD505-2E9C-101B-9397-08002B2CF9AE}" pid="6" name="BDKSCOrganizationalUnit">
    <vt:lpwstr>6;#Kommunikation|3aa9db2e-cc1c-4117-9a15-8028916699dd</vt:lpwstr>
  </property>
  <property fmtid="{D5CDD505-2E9C-101B-9397-08002B2CF9AE}" pid="7" name="j9f413145c0f4fb4928dd4928ed6874b">
    <vt:lpwstr>Kommunikation|3aa9db2e-cc1c-4117-9a15-8028916699dd</vt:lpwstr>
  </property>
  <property fmtid="{D5CDD505-2E9C-101B-9397-08002B2CF9AE}" pid="8" name="gf363b669f7f4e8b9aba450c32630b5f">
    <vt:lpwstr>Tjenestebrug|863bd111-1cbc-454e-85c1-2ced21d5b50a</vt:lpwstr>
  </property>
  <property fmtid="{D5CDD505-2E9C-101B-9397-08002B2CF9AE}" pid="9" name="TaxCatchAll">
    <vt:lpwstr>26;#Kommunikation|3aa9db2e-cc1c-4117-9a15-8028916699dd;#1;#Tjenestebrug|863bd111-1cbc-454e-85c1-2ced21d5b50a</vt:lpwstr>
  </property>
  <property fmtid="{D5CDD505-2E9C-101B-9397-08002B2CF9AE}" pid="10" name="e25670d49a4544908fca86d95beba209">
    <vt:lpwstr/>
  </property>
  <property fmtid="{D5CDD505-2E9C-101B-9397-08002B2CF9AE}" pid="11" name="ja923f41af6a46a1a444b7f9cdc7bed7">
    <vt:lpwstr/>
  </property>
  <property fmtid="{D5CDD505-2E9C-101B-9397-08002B2CF9AE}" pid="12" name="_dlc_DocIdItemGuid">
    <vt:lpwstr>7f079fd9-0794-4409-958b-4eb8252e7a69</vt:lpwstr>
  </property>
</Properties>
</file>